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8" r:id="rId2"/>
  </p:sldMasterIdLst>
  <p:notesMasterIdLst>
    <p:notesMasterId r:id="rId28"/>
  </p:notesMasterIdLst>
  <p:sldIdLst>
    <p:sldId id="311" r:id="rId3"/>
    <p:sldId id="366" r:id="rId4"/>
    <p:sldId id="322" r:id="rId5"/>
    <p:sldId id="340" r:id="rId6"/>
    <p:sldId id="384" r:id="rId7"/>
    <p:sldId id="367" r:id="rId8"/>
    <p:sldId id="385" r:id="rId9"/>
    <p:sldId id="372" r:id="rId10"/>
    <p:sldId id="393" r:id="rId11"/>
    <p:sldId id="373" r:id="rId12"/>
    <p:sldId id="392" r:id="rId13"/>
    <p:sldId id="281" r:id="rId14"/>
    <p:sldId id="352" r:id="rId15"/>
    <p:sldId id="370" r:id="rId16"/>
    <p:sldId id="371" r:id="rId17"/>
    <p:sldId id="386" r:id="rId18"/>
    <p:sldId id="363" r:id="rId19"/>
    <p:sldId id="374" r:id="rId20"/>
    <p:sldId id="388" r:id="rId21"/>
    <p:sldId id="387" r:id="rId22"/>
    <p:sldId id="389" r:id="rId23"/>
    <p:sldId id="342" r:id="rId24"/>
    <p:sldId id="395" r:id="rId25"/>
    <p:sldId id="394" r:id="rId26"/>
    <p:sldId id="293"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毕设答辩" id="{74A88C6D-78C6-4E80-930D-4DCDE2FA78E2}">
          <p14:sldIdLst>
            <p14:sldId id="311"/>
            <p14:sldId id="366"/>
            <p14:sldId id="322"/>
            <p14:sldId id="340"/>
            <p14:sldId id="384"/>
            <p14:sldId id="367"/>
            <p14:sldId id="385"/>
            <p14:sldId id="372"/>
            <p14:sldId id="393"/>
            <p14:sldId id="373"/>
            <p14:sldId id="392"/>
            <p14:sldId id="281"/>
            <p14:sldId id="352"/>
            <p14:sldId id="370"/>
            <p14:sldId id="371"/>
            <p14:sldId id="386"/>
            <p14:sldId id="363"/>
            <p14:sldId id="374"/>
            <p14:sldId id="388"/>
            <p14:sldId id="387"/>
            <p14:sldId id="389"/>
            <p14:sldId id="342"/>
            <p14:sldId id="395"/>
            <p14:sldId id="394"/>
            <p14:sldId id="293"/>
          </p14:sldIdLst>
        </p14:section>
      </p14:sectionLst>
    </p:ext>
    <p:ext uri="{EFAFB233-063F-42B5-8137-9DF3F51BA10A}">
      <p15:sldGuideLst xmlns:p15="http://schemas.microsoft.com/office/powerpoint/2012/main">
        <p15:guide id="1" pos="7310" userDrawn="1">
          <p15:clr>
            <a:srgbClr val="A4A3A4"/>
          </p15:clr>
        </p15:guide>
        <p15:guide id="2" orient="horz" pos="332" userDrawn="1">
          <p15:clr>
            <a:srgbClr val="A4A3A4"/>
          </p15:clr>
        </p15:guide>
        <p15:guide id="3" orient="horz" pos="4004" userDrawn="1">
          <p15:clr>
            <a:srgbClr val="A4A3A4"/>
          </p15:clr>
        </p15:guide>
        <p15:guide id="4" pos="33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金玲 黄" initials="金玲" lastIdx="1" clrIdx="0"/>
  <p:cmAuthor id="2" name="无 名" initials="无"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2125"/>
    <a:srgbClr val="1D1B1C"/>
    <a:srgbClr val="A6A6A6"/>
    <a:srgbClr val="004181"/>
    <a:srgbClr val="DF5356"/>
    <a:srgbClr val="FFFFFF"/>
    <a:srgbClr val="7492B8"/>
    <a:srgbClr val="456DA0"/>
    <a:srgbClr val="D1DBE7"/>
    <a:srgbClr val="2D5C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6" autoAdjust="0"/>
    <p:restoredTop sz="63854" autoAdjust="0"/>
  </p:normalViewPr>
  <p:slideViewPr>
    <p:cSldViewPr snapToGrid="0" showGuides="1">
      <p:cViewPr varScale="1">
        <p:scale>
          <a:sx n="103" d="100"/>
          <a:sy n="103" d="100"/>
        </p:scale>
        <p:origin x="1326" y="114"/>
      </p:cViewPr>
      <p:guideLst>
        <p:guide pos="7310"/>
        <p:guide orient="horz" pos="332"/>
        <p:guide orient="horz" pos="4004"/>
        <p:guide pos="334"/>
      </p:guideLst>
    </p:cSldViewPr>
  </p:slideViewPr>
  <p:outlineViewPr>
    <p:cViewPr>
      <p:scale>
        <a:sx n="33" d="100"/>
        <a:sy n="33" d="100"/>
      </p:scale>
      <p:origin x="0" y="0"/>
    </p:cViewPr>
  </p:outlin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commentAuthors" Target="commentAuthors.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27.wmf"/><Relationship Id="rId7" Type="http://schemas.openxmlformats.org/officeDocument/2006/relationships/image" Target="../media/image31.wmf"/><Relationship Id="rId2" Type="http://schemas.openxmlformats.org/officeDocument/2006/relationships/image" Target="../media/image26.wmf"/><Relationship Id="rId1" Type="http://schemas.openxmlformats.org/officeDocument/2006/relationships/image" Target="../media/image25.wmf"/><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4" Type="http://schemas.openxmlformats.org/officeDocument/2006/relationships/image" Target="../media/image3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598B9C-87B0-4F8A-8876-781DF9777B38}" type="datetimeFigureOut">
              <a:rPr lang="zh-CN" altLang="en-US" smtClean="0"/>
              <a:t>2024/3/25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C03E7F-BD71-4F7F-BEAF-CA83D5F3412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ea typeface="等线" panose="02010600030101010101" pitchFamily="2" charset="-122"/>
                <a:cs typeface="Times New Roman" panose="02020603050405020304" pitchFamily="18" charset="0"/>
              </a:rPr>
              <a:t>SAGIN</a:t>
            </a:r>
            <a:r>
              <a:rPr lang="zh-CN" altLang="en-US" sz="1800" dirty="0">
                <a:effectLst/>
                <a:ea typeface="等线" panose="02010600030101010101" pitchFamily="2" charset="-122"/>
                <a:cs typeface="Times New Roman" panose="02020603050405020304" pitchFamily="18" charset="0"/>
              </a:rPr>
              <a:t>场景下</a:t>
            </a:r>
            <a:r>
              <a:rPr lang="zh-CN" altLang="zh-CN" sz="1800" dirty="0">
                <a:effectLst/>
                <a:ea typeface="等线" panose="02010600030101010101" pitchFamily="2" charset="-122"/>
                <a:cs typeface="Times New Roman" panose="02020603050405020304" pitchFamily="18" charset="0"/>
              </a:rPr>
              <a:t>车联网中知识驱动的双时间尺度任务卸载方案</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说明大小时间尺度应用的原因，可行性分析，实现步骤</a:t>
            </a:r>
          </a:p>
          <a:p>
            <a:r>
              <a:rPr lang="en-US" altLang="zh-CN" dirty="0"/>
              <a:t>1.</a:t>
            </a:r>
            <a:r>
              <a:rPr lang="zh-CN" altLang="en-US" dirty="0"/>
              <a:t>考虑用户在多小区</a:t>
            </a:r>
            <a:r>
              <a:rPr lang="en-US" altLang="zh-CN" dirty="0"/>
              <a:t>MEC</a:t>
            </a:r>
            <a:r>
              <a:rPr lang="zh-CN" altLang="en-US" dirty="0"/>
              <a:t>网络中的移动问题，旨在保证用户延迟关键型应用的可靠性</a:t>
            </a:r>
            <a:endParaRPr lang="en-US" altLang="zh-CN" dirty="0"/>
          </a:p>
          <a:p>
            <a:endParaRPr lang="en-US" altLang="zh-CN" dirty="0"/>
          </a:p>
          <a:p>
            <a:r>
              <a:rPr lang="en-US" altLang="zh-CN" dirty="0"/>
              <a:t>2.</a:t>
            </a:r>
            <a:r>
              <a:rPr lang="zh-CN" altLang="en-US" dirty="0"/>
              <a:t>在发生切换时</a:t>
            </a:r>
            <a:r>
              <a:rPr lang="en-US" altLang="zh-CN" dirty="0"/>
              <a:t>(</a:t>
            </a:r>
            <a:r>
              <a:rPr lang="zh-CN" altLang="en-US" dirty="0"/>
              <a:t>即从一个边缘服务器切换到另一个边缘服务器</a:t>
            </a:r>
            <a:r>
              <a:rPr lang="en-US" altLang="zh-CN" dirty="0"/>
              <a:t>)</a:t>
            </a:r>
            <a:r>
              <a:rPr lang="zh-CN" altLang="en-US" dirty="0"/>
              <a:t>，为移动设备</a:t>
            </a:r>
            <a:r>
              <a:rPr lang="en-US" altLang="zh-CN" dirty="0"/>
              <a:t>(MDs)</a:t>
            </a:r>
            <a:r>
              <a:rPr lang="zh-CN" altLang="en-US" dirty="0"/>
              <a:t>实现服务迁移和任务重路由之间的平衡。</a:t>
            </a:r>
            <a:endParaRPr lang="en-US" altLang="zh-CN" dirty="0"/>
          </a:p>
          <a:p>
            <a:r>
              <a:rPr lang="zh-CN" altLang="en-US" dirty="0"/>
              <a:t>对于每个</a:t>
            </a:r>
            <a:r>
              <a:rPr lang="en-US" altLang="zh-CN" dirty="0"/>
              <a:t>MD</a:t>
            </a:r>
            <a:r>
              <a:rPr lang="zh-CN" altLang="en-US" dirty="0"/>
              <a:t>，其业务迁移和任务重路由决策是由访问切换</a:t>
            </a:r>
            <a:r>
              <a:rPr lang="en-US" altLang="zh-CN" dirty="0"/>
              <a:t>(</a:t>
            </a:r>
            <a:r>
              <a:rPr lang="zh-CN" altLang="en-US" dirty="0"/>
              <a:t>即从一个</a:t>
            </a:r>
            <a:r>
              <a:rPr lang="en-US" altLang="zh-CN" dirty="0"/>
              <a:t>ES</a:t>
            </a:r>
            <a:r>
              <a:rPr lang="zh-CN" altLang="en-US" dirty="0"/>
              <a:t>切换到另一个</a:t>
            </a:r>
            <a:r>
              <a:rPr lang="en-US" altLang="zh-CN" dirty="0"/>
              <a:t>ES)</a:t>
            </a:r>
            <a:r>
              <a:rPr lang="zh-CN" altLang="en-US" dirty="0"/>
              <a:t>触发的，由于配置成本相当大，因此可能不会实时变化</a:t>
            </a:r>
            <a:r>
              <a:rPr lang="en-US" altLang="zh-CN" dirty="0"/>
              <a:t>[13]</a:t>
            </a:r>
            <a:r>
              <a:rPr lang="zh-CN" altLang="en-US" dirty="0"/>
              <a:t>。相比之下，每个</a:t>
            </a:r>
            <a:r>
              <a:rPr lang="en-US" altLang="zh-CN" dirty="0"/>
              <a:t>MD</a:t>
            </a:r>
            <a:r>
              <a:rPr lang="zh-CN" altLang="en-US" dirty="0"/>
              <a:t>的计算和通信资源分配是由其任务代触发的，需要以更高的频率进行调整。显然，这些表明，在这样一个在线问题中，决策应该在不同的时间尺度上异步优化，而不是像传统研究那样在一个时间尺度上进行优化</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所述空天地一体化网络的应用场景中包含多个车辆、多个无人机、多个基站以及至少一颗近地低轨卫星，考虑到任务传输卸载与核心网络资源分配的决策时间粒度差异，采用双时间尺度方法解决该问题，大时间尺度进行车辆链路选择、计算资源分配，小时间尺度中车载业务到达车辆，并进行上行传输，业务到达接入网络后在配置的移动边缘服务器中进行计算卸载，处理完成后下行传输返还至车辆；</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说明大小时间尺度应用的原因，可行性分析，实现步骤</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首先简单介绍本课题的研究背景与研究现状</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强化学习算法的收敛特性往往跟算法模型中的 学习率、折扣因子和探索系数等因素有关，本实验主要是从学习率和</a:t>
            </a:r>
            <a:r>
              <a:rPr lang="en-US" altLang="zh-CN" dirty="0"/>
              <a:t>clip ratio</a:t>
            </a:r>
            <a:r>
              <a:rPr lang="zh-CN" altLang="en-US" dirty="0"/>
              <a:t>角度分析仿真实验的超参数选择</a:t>
            </a:r>
          </a:p>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强化学习算法的收敛特性往往跟算法模型中的 学习率、折扣因子和探索系数等因素有关，本实验主要是从学习率和</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左图说明到达的车载业务的最大容忍时延与系统平均奖励的关系。图中结果表明，在最大容忍时延小的时候</a:t>
            </a:r>
            <a:r>
              <a:rPr lang="en-US" altLang="zh-CN" sz="1200" dirty="0"/>
              <a:t>HPPO</a:t>
            </a:r>
            <a:r>
              <a:rPr lang="zh-CN" altLang="en-US" sz="1200" dirty="0"/>
              <a:t>的性能略高于</a:t>
            </a:r>
            <a:r>
              <a:rPr lang="en-US" altLang="zh-CN" sz="1200" dirty="0"/>
              <a:t>KD_PPO</a:t>
            </a:r>
            <a:r>
              <a:rPr lang="zh-CN" altLang="en-US" sz="1200" dirty="0"/>
              <a:t>，但整体的性能还是</a:t>
            </a:r>
            <a:r>
              <a:rPr lang="en-US" altLang="zh-CN" sz="1200" dirty="0"/>
              <a:t>KD_PPO</a:t>
            </a:r>
            <a:r>
              <a:rPr lang="zh-CN" altLang="en-US" sz="1200" dirty="0"/>
              <a:t>更高</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中间结果表明，系统改变传输负载占比与系统开销的关系，结果表明随着传输负载占比的增加，系统总开销都在增大，说明处理不均衡传输负载开销对于系统总开销的影响大于处理不均衡计算负载所带来的开销。同时，从图中可知，</a:t>
            </a:r>
            <a:r>
              <a:rPr lang="en-US" altLang="zh-CN" sz="1200" dirty="0"/>
              <a:t>KD_PPO</a:t>
            </a:r>
            <a:r>
              <a:rPr lang="zh-CN" altLang="en-US" sz="1200" dirty="0"/>
              <a:t>的开销显著低于采用纯</a:t>
            </a:r>
            <a:r>
              <a:rPr lang="en-US" altLang="zh-CN" sz="1200" dirty="0"/>
              <a:t>PPO</a:t>
            </a:r>
            <a:r>
              <a:rPr lang="zh-CN" altLang="en-US" sz="1200" dirty="0"/>
              <a:t>算法开销，略低于采用</a:t>
            </a:r>
            <a:r>
              <a:rPr lang="en-US" altLang="zh-CN" sz="1200" dirty="0"/>
              <a:t>HPPO</a:t>
            </a:r>
            <a:r>
              <a:rPr lang="zh-CN" altLang="en-US" sz="1200" dirty="0"/>
              <a:t>的开销。</a:t>
            </a:r>
          </a:p>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首先简单介绍本课题的研究背景与研究现状</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25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首先简单介绍本课题的研究背景与研究现状</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t>空天地一体化的网络出现的</a:t>
            </a:r>
            <a:r>
              <a:rPr lang="en-US" altLang="zh-CN" b="0" dirty="0"/>
              <a:t>motivation</a:t>
            </a:r>
            <a:r>
              <a:rPr lang="zh-CN" altLang="en-US" b="0" dirty="0"/>
              <a:t>，优势，特点，应用，现有项目，挑战</a:t>
            </a:r>
            <a:endParaRPr lang="en-US" altLang="zh-CN" b="0" dirty="0"/>
          </a:p>
          <a:p>
            <a:pPr marL="171450" indent="-171450">
              <a:buFont typeface="Arial" panose="020B0604020202020204" pitchFamily="34" charset="0"/>
              <a:buChar char="•"/>
            </a:pPr>
            <a:r>
              <a:rPr lang="en-US" altLang="zh-CN" b="1" dirty="0"/>
              <a:t>Motivation: </a:t>
            </a:r>
            <a:r>
              <a:rPr lang="zh-CN" altLang="en-US" b="0" dirty="0"/>
              <a:t>业务需求 </a:t>
            </a:r>
            <a:r>
              <a:rPr lang="en-US" altLang="zh-CN" b="0" dirty="0"/>
              <a:t>- </a:t>
            </a:r>
            <a:r>
              <a:rPr lang="zh-CN" altLang="en-US" b="0" dirty="0"/>
              <a:t>与</a:t>
            </a:r>
            <a:r>
              <a:rPr lang="en-US" altLang="zh-CN" b="0" dirty="0"/>
              <a:t>5G</a:t>
            </a:r>
            <a:r>
              <a:rPr lang="zh-CN" altLang="en-US" b="0" dirty="0"/>
              <a:t>相比，第六代移动通信标准（</a:t>
            </a:r>
            <a:r>
              <a:rPr lang="en-US" altLang="zh-CN" b="0" dirty="0"/>
              <a:t>6G</a:t>
            </a:r>
            <a:r>
              <a:rPr lang="zh-CN" altLang="en-US" b="0" dirty="0"/>
              <a:t>）预计将全面提升</a:t>
            </a:r>
            <a:r>
              <a:rPr lang="en-US" altLang="zh-CN" b="0" dirty="0"/>
              <a:t>10</a:t>
            </a:r>
            <a:r>
              <a:rPr lang="zh-CN" altLang="en-US" b="0" dirty="0"/>
              <a:t>至</a:t>
            </a:r>
            <a:r>
              <a:rPr lang="en-US" altLang="zh-CN" b="0" dirty="0"/>
              <a:t>100</a:t>
            </a:r>
            <a:r>
              <a:rPr lang="zh-CN" altLang="en-US" b="0" dirty="0"/>
              <a:t>倍。此外，</a:t>
            </a:r>
            <a:r>
              <a:rPr lang="en-US" altLang="zh-CN" b="0" dirty="0"/>
              <a:t>6G</a:t>
            </a:r>
            <a:r>
              <a:rPr lang="zh-CN" altLang="en-US" b="0" dirty="0"/>
              <a:t>视觉对峰值数据速率（</a:t>
            </a:r>
            <a:r>
              <a:rPr lang="en-US" altLang="zh-CN" b="0" dirty="0"/>
              <a:t>&gt;100 Gb/s</a:t>
            </a:r>
            <a:r>
              <a:rPr lang="zh-CN" altLang="en-US" b="0" dirty="0"/>
              <a:t>）、用户体验数据速率（</a:t>
            </a:r>
            <a:r>
              <a:rPr lang="en-US" altLang="zh-CN" b="0" dirty="0"/>
              <a:t>&gt;10 Gb/s</a:t>
            </a:r>
            <a:r>
              <a:rPr lang="zh-CN" altLang="en-US" b="0" dirty="0"/>
              <a:t>）、时延（</a:t>
            </a:r>
            <a:r>
              <a:rPr lang="en-US" altLang="zh-CN" b="0" dirty="0"/>
              <a:t>&lt;1ms</a:t>
            </a:r>
            <a:r>
              <a:rPr lang="zh-CN" altLang="en-US" b="0" dirty="0"/>
              <a:t>）、覆盖率（</a:t>
            </a:r>
            <a:r>
              <a:rPr lang="en-US" altLang="zh-CN" b="0" dirty="0"/>
              <a:t>&gt;99%</a:t>
            </a:r>
            <a:r>
              <a:rPr lang="zh-CN" altLang="en-US" b="0" dirty="0"/>
              <a:t>）、可靠性（</a:t>
            </a:r>
            <a:r>
              <a:rPr lang="en-US" altLang="zh-CN" b="0" dirty="0"/>
              <a:t>&gt;99.999%</a:t>
            </a:r>
            <a:r>
              <a:rPr lang="zh-CN" altLang="en-US" b="0" dirty="0"/>
              <a:t>）等关键性能指标（</a:t>
            </a:r>
            <a:r>
              <a:rPr lang="en-US" altLang="zh-CN" b="0" dirty="0"/>
              <a:t>KPI</a:t>
            </a:r>
            <a:r>
              <a:rPr lang="zh-CN" altLang="en-US" b="0" dirty="0"/>
              <a:t>）有更高的要求。</a:t>
            </a:r>
            <a:endParaRPr lang="en-US" altLang="zh-CN"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b="1" dirty="0"/>
              <a:t>优势</a:t>
            </a:r>
            <a:r>
              <a:rPr lang="en-US" altLang="zh-CN" b="1" dirty="0"/>
              <a:t>:</a:t>
            </a:r>
            <a:r>
              <a:rPr lang="zh-CN" altLang="en-US" sz="1200" b="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覆盖面大、吞吐量大、弹性强</a:t>
            </a:r>
            <a:endParaRPr lang="en-US" altLang="zh-CN" sz="1200" b="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应用</a:t>
            </a:r>
            <a:r>
              <a:rPr lang="en-US" altLang="zh-CN" sz="12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200" b="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在海洋和山脉等环境恶劣的地区。利用新的网络架构，满足不同场景下不同服务质量（</a:t>
            </a:r>
            <a:r>
              <a:rPr lang="en-US" altLang="zh-CN" sz="1200" b="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QoS</a:t>
            </a:r>
            <a:r>
              <a:rPr lang="zh-CN" altLang="en-US" sz="1200" b="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）需求的多样化业务和应用。</a:t>
            </a:r>
            <a:r>
              <a:rPr lang="zh-CN" altLang="en-US" b="0" dirty="0"/>
              <a:t>可用于地球观测测绘、智能交通系统（</a:t>
            </a:r>
            <a:r>
              <a:rPr lang="en-US" altLang="zh-CN" b="0" dirty="0"/>
              <a:t>ITS</a:t>
            </a:r>
            <a:r>
              <a:rPr lang="zh-CN" altLang="en-US" b="0" dirty="0"/>
              <a:t>）、军事任务、灾害救援等诸多实际领域。特别是，卫星可以提供与农村、海洋和山区的无缝连接，空段网络可以增强业务需求高的覆盖区域的容量，而密集部署的地面段系统可以支持高数据速率接入。</a:t>
            </a:r>
            <a:endParaRPr lang="en-US" altLang="zh-CN"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b="1" dirty="0"/>
              <a:t>现有项目</a:t>
            </a:r>
            <a:r>
              <a:rPr lang="en-US" altLang="zh-CN" b="1" dirty="0"/>
              <a:t>: </a:t>
            </a:r>
            <a:r>
              <a:rPr lang="zh-CN" altLang="en-US" b="0" dirty="0"/>
              <a:t>越来越多的组织开始在</a:t>
            </a:r>
            <a:r>
              <a:rPr lang="en-US" altLang="zh-CN" b="0" dirty="0"/>
              <a:t>SAGIN</a:t>
            </a:r>
            <a:r>
              <a:rPr lang="zh-CN" altLang="en-US" b="0" dirty="0"/>
              <a:t>上开展项目，例如全球信息网格（</a:t>
            </a:r>
            <a:r>
              <a:rPr lang="en-US" altLang="zh-CN" b="0" dirty="0"/>
              <a:t>GIG</a:t>
            </a:r>
            <a:r>
              <a:rPr lang="zh-CN" altLang="en-US" b="0" dirty="0"/>
              <a:t>），</a:t>
            </a:r>
            <a:r>
              <a:rPr lang="en-US" altLang="zh-CN" b="0" dirty="0" err="1"/>
              <a:t>OneWeb</a:t>
            </a:r>
            <a:r>
              <a:rPr lang="zh-CN" altLang="en-US" b="0" dirty="0"/>
              <a:t>，</a:t>
            </a:r>
            <a:r>
              <a:rPr lang="en-US" altLang="zh-CN" b="0" dirty="0"/>
              <a:t>SpaceX </a:t>
            </a:r>
            <a:r>
              <a:rPr lang="zh-CN" altLang="en-US" b="0" dirty="0"/>
              <a:t>等。</a:t>
            </a:r>
            <a:endParaRPr lang="en-US" altLang="zh-CN" sz="1200" b="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特点</a:t>
            </a:r>
            <a:r>
              <a:rPr lang="en-US" altLang="zh-CN" sz="12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200" b="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异构性、自组织性、时变性</a:t>
            </a:r>
            <a:endParaRPr lang="en-US" altLang="zh-CN" sz="1200" b="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marL="628650" lvl="1" indent="-171450">
              <a:buFont typeface="Arial" panose="020B0604020202020204" pitchFamily="34" charset="0"/>
              <a:buChar char="•"/>
            </a:pPr>
            <a:r>
              <a:rPr lang="zh-CN" altLang="en-US" b="0" i="0" dirty="0">
                <a:solidFill>
                  <a:srgbClr val="008000"/>
                </a:solidFill>
                <a:effectLst/>
                <a:latin typeface="Microsoft YaHei" panose="020B0503020204020204" pitchFamily="34" charset="-122"/>
                <a:ea typeface="Microsoft YaHei" panose="020B0503020204020204" pitchFamily="34" charset="-122"/>
              </a:rPr>
              <a:t>由于网络的异构性、自组织性和时变性等特性，给网络设计和协议优化带来了很大的挑战。</a:t>
            </a:r>
            <a:endParaRPr lang="en-US" altLang="zh-CN" b="0" i="0" dirty="0">
              <a:solidFill>
                <a:srgbClr val="008000"/>
              </a:solidFill>
              <a:effectLst/>
              <a:latin typeface="Microsoft YaHei" panose="020B0503020204020204" pitchFamily="34" charset="-122"/>
              <a:ea typeface="Microsoft YaHei" panose="020B0503020204020204" pitchFamily="34" charset="-122"/>
            </a:endParaRPr>
          </a:p>
          <a:p>
            <a:pPr marL="628650" lvl="1" indent="-171450">
              <a:buFont typeface="Arial" panose="020B0604020202020204" pitchFamily="34" charset="0"/>
              <a:buChar char="•"/>
            </a:pPr>
            <a:r>
              <a:rPr lang="zh-CN" altLang="en-US" b="0" i="0" dirty="0">
                <a:solidFill>
                  <a:srgbClr val="008000"/>
                </a:solidFill>
                <a:effectLst/>
                <a:latin typeface="Microsoft YaHei" panose="020B0503020204020204" pitchFamily="34" charset="-122"/>
                <a:ea typeface="Microsoft YaHei" panose="020B0503020204020204" pitchFamily="34" charset="-122"/>
              </a:rPr>
              <a:t>具体来说，在异质网络中运行必须考虑协同控制和管理、协同数据传输、互联互通。</a:t>
            </a:r>
            <a:endParaRPr lang="en-US" altLang="zh-CN" b="0" i="0" dirty="0">
              <a:solidFill>
                <a:srgbClr val="008000"/>
              </a:solidFill>
              <a:effectLst/>
              <a:latin typeface="Microsoft YaHei" panose="020B0503020204020204" pitchFamily="34" charset="-122"/>
              <a:ea typeface="Microsoft YaHei" panose="020B0503020204020204" pitchFamily="34" charset="-122"/>
            </a:endParaRPr>
          </a:p>
          <a:p>
            <a:pPr marL="628650" lvl="1" indent="-171450">
              <a:buFont typeface="Arial" panose="020B0604020202020204" pitchFamily="34" charset="0"/>
              <a:buChar char="•"/>
            </a:pPr>
            <a:r>
              <a:rPr lang="zh-CN" altLang="en-US" b="0" i="0" dirty="0">
                <a:solidFill>
                  <a:srgbClr val="008000"/>
                </a:solidFill>
                <a:effectLst/>
                <a:latin typeface="Microsoft YaHei" panose="020B0503020204020204" pitchFamily="34" charset="-122"/>
                <a:ea typeface="Microsoft YaHei" panose="020B0503020204020204" pitchFamily="34" charset="-122"/>
              </a:rPr>
              <a:t>时变的动态移动网络将对传播信道建模、移动性管理、流量分配和路由机制产生影响。</a:t>
            </a:r>
            <a:endParaRPr lang="en-US" altLang="zh-CN" b="0" i="0" dirty="0">
              <a:solidFill>
                <a:srgbClr val="008000"/>
              </a:solidFill>
              <a:effectLst/>
              <a:latin typeface="Microsoft YaHei" panose="020B0503020204020204" pitchFamily="34" charset="-122"/>
              <a:ea typeface="Microsoft YaHei" panose="020B0503020204020204" pitchFamily="34" charset="-122"/>
            </a:endParaRPr>
          </a:p>
          <a:p>
            <a:pPr marL="628650" lvl="1" indent="-171450">
              <a:buFont typeface="Arial" panose="020B0604020202020204" pitchFamily="34" charset="0"/>
              <a:buChar char="•"/>
            </a:pPr>
            <a:r>
              <a:rPr lang="zh-CN" altLang="en-US" b="0" i="0" dirty="0">
                <a:solidFill>
                  <a:srgbClr val="008000"/>
                </a:solidFill>
                <a:effectLst/>
                <a:latin typeface="Microsoft YaHei" panose="020B0503020204020204" pitchFamily="34" charset="-122"/>
                <a:ea typeface="Microsoft YaHei" panose="020B0503020204020204" pitchFamily="34" charset="-122"/>
              </a:rPr>
              <a:t>而自组织特性带来了服务发现、跨层设计与优化、网络安全、负载均衡等具有挑战性的问题。</a:t>
            </a:r>
            <a:endParaRPr lang="en-US" altLang="zh-CN" sz="1200" b="0"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marL="171450" indent="-171450">
              <a:buFont typeface="Arial" panose="020B0604020202020204" pitchFamily="34" charset="0"/>
              <a:buChar char="•"/>
            </a:pPr>
            <a:r>
              <a:rPr lang="zh-CN" altLang="en-US" sz="1200" b="1" kern="0" dirty="0">
                <a:solidFill>
                  <a:schemeClr val="tx1"/>
                </a:solidFill>
                <a:latin typeface="Times New Roman" panose="02020603050405020304" pitchFamily="18" charset="0"/>
                <a:ea typeface="宋体" panose="02010600030101010101" pitchFamily="2" charset="-122"/>
              </a:rPr>
              <a:t>挑战</a:t>
            </a:r>
            <a:r>
              <a:rPr lang="en-US" altLang="zh-CN" sz="1200" b="1" kern="0" dirty="0">
                <a:solidFill>
                  <a:schemeClr val="tx1"/>
                </a:solidFill>
                <a:latin typeface="Times New Roman" panose="02020603050405020304" pitchFamily="18" charset="0"/>
                <a:ea typeface="宋体" panose="02010600030101010101" pitchFamily="2" charset="-122"/>
              </a:rPr>
              <a:t>:</a:t>
            </a:r>
            <a:r>
              <a:rPr lang="zh-CN" altLang="en-US" sz="1200" b="0" kern="0" dirty="0">
                <a:solidFill>
                  <a:schemeClr val="tx1"/>
                </a:solidFill>
                <a:latin typeface="Times New Roman" panose="02020603050405020304" pitchFamily="18" charset="0"/>
                <a:ea typeface="宋体" panose="02010600030101010101" pitchFamily="2" charset="-122"/>
              </a:rPr>
              <a:t>复杂异构的网络架构、受限且多维的网络资源</a:t>
            </a:r>
            <a:endParaRPr lang="en-US" altLang="zh-CN" sz="1200" b="0" kern="0" dirty="0">
              <a:solidFill>
                <a:schemeClr val="tx1"/>
              </a:solidFill>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传统网络部署自动化在</a:t>
            </a:r>
            <a:r>
              <a:rPr lang="en-US" altLang="zh-CN" dirty="0"/>
              <a:t>6G SAGIN</a:t>
            </a:r>
            <a:r>
              <a:rPr lang="zh-CN" altLang="en-US" dirty="0"/>
              <a:t>设置中面临以下挑战：（</a:t>
            </a:r>
            <a:r>
              <a:rPr lang="en-US" altLang="zh-CN" dirty="0"/>
              <a:t>1</a:t>
            </a:r>
            <a:r>
              <a:rPr lang="zh-CN" altLang="en-US" dirty="0"/>
              <a:t>）依赖于预定义的规则，缺乏基于实时网络状态和需求做出智能决策的能力，导致部署不灵活且适应性较差。（</a:t>
            </a:r>
            <a:r>
              <a:rPr lang="en-US" altLang="zh-CN" dirty="0"/>
              <a:t>2</a:t>
            </a:r>
            <a:r>
              <a:rPr lang="zh-CN" altLang="en-US" dirty="0"/>
              <a:t>）无法根据历史数据和反馈进行自我调整和优化性能。相反，它依赖于人工干预。（</a:t>
            </a:r>
            <a:r>
              <a:rPr lang="en-US" altLang="zh-CN" dirty="0"/>
              <a:t>3</a:t>
            </a:r>
            <a:r>
              <a:rPr lang="zh-CN" altLang="en-US" dirty="0"/>
              <a:t>）在手动配置和管理中普遍存在，包括设备配置和网络拓扑规划。这种方法容错能力低，难以满足大规模网络部署需求。（</a:t>
            </a:r>
            <a:r>
              <a:rPr lang="en-US" altLang="zh-CN" dirty="0"/>
              <a:t>4</a:t>
            </a:r>
            <a:r>
              <a:rPr lang="zh-CN" altLang="en-US" dirty="0"/>
              <a:t>）针对特定场景设计，缺乏普遍性和适应性。</a:t>
            </a:r>
            <a:endParaRPr lang="en-US" altLang="zh-CN" dirty="0"/>
          </a:p>
          <a:p>
            <a:endParaRPr lang="en-US" altLang="zh-CN" dirty="0"/>
          </a:p>
          <a:p>
            <a:r>
              <a:rPr lang="zh-CN" altLang="en-US" dirty="0"/>
              <a:t>在</a:t>
            </a:r>
            <a:r>
              <a:rPr lang="en-US" altLang="zh-CN" dirty="0"/>
              <a:t>6G SAGIN</a:t>
            </a:r>
            <a:r>
              <a:rPr lang="zh-CN" altLang="en-US" dirty="0"/>
              <a:t>设置中，边缘计算、雾计算和其他机制将在蓬勃发展的物联网设备中部署无处不在的计算</a:t>
            </a:r>
            <a:r>
              <a:rPr lang="en-US" altLang="zh-CN" dirty="0"/>
              <a:t>[10]</a:t>
            </a:r>
            <a:r>
              <a:rPr lang="zh-CN" altLang="en-US" dirty="0"/>
              <a:t>。这将产生呈现“</a:t>
            </a:r>
            <a:r>
              <a:rPr lang="en-US" altLang="zh-CN" dirty="0"/>
              <a:t>4V+S”</a:t>
            </a:r>
            <a:r>
              <a:rPr lang="zh-CN" altLang="en-US" dirty="0"/>
              <a:t>特征的海量大数据，具体而言，</a:t>
            </a:r>
            <a:endParaRPr lang="en-US" altLang="zh-CN" dirty="0"/>
          </a:p>
          <a:p>
            <a:r>
              <a:rPr lang="en-US" altLang="zh-CN" dirty="0"/>
              <a:t>1</a:t>
            </a:r>
            <a:r>
              <a:rPr lang="zh-CN" altLang="en-US" dirty="0"/>
              <a:t>）量：随着全球无缝覆盖过程的推进和人工智能在计算设备中的广泛部署，将产生大量数据。</a:t>
            </a:r>
          </a:p>
          <a:p>
            <a:r>
              <a:rPr lang="en-US" altLang="zh-CN" dirty="0"/>
              <a:t>2</a:t>
            </a:r>
            <a:r>
              <a:rPr lang="zh-CN" altLang="en-US" dirty="0"/>
              <a:t>） 多样性：主要体现在数据来源、类型、相关性等方面。具体而言，数据可能来源于传感器、</a:t>
            </a:r>
            <a:r>
              <a:rPr lang="en-US" altLang="zh-CN" dirty="0"/>
              <a:t>ITS</a:t>
            </a:r>
            <a:r>
              <a:rPr lang="zh-CN" altLang="en-US" dirty="0"/>
              <a:t>、社交网络、物联网等，这导致了各种大数据形式，如结构化数据、半结构化数据等。</a:t>
            </a:r>
          </a:p>
          <a:p>
            <a:r>
              <a:rPr lang="zh-CN" altLang="en-US" dirty="0"/>
              <a:t>此外，数据类型也是一种表示形式，如图像、音频、视频等。此外，这些数据往往表现出很强的相关性，尤其是在社交网络中。</a:t>
            </a:r>
          </a:p>
          <a:p>
            <a:r>
              <a:rPr lang="en-US" altLang="zh-CN" dirty="0"/>
              <a:t>3</a:t>
            </a:r>
            <a:r>
              <a:rPr lang="zh-CN" altLang="en-US" dirty="0"/>
              <a:t>） 速度：新兴技术对</a:t>
            </a:r>
            <a:r>
              <a:rPr lang="en-US" altLang="zh-CN" dirty="0"/>
              <a:t>6G SAGIN</a:t>
            </a:r>
            <a:r>
              <a:rPr lang="zh-CN" altLang="en-US" dirty="0"/>
              <a:t>的响应速度提出了更严格的要求。特别地，诸如</a:t>
            </a:r>
            <a:r>
              <a:rPr lang="en-US" altLang="zh-CN" dirty="0"/>
              <a:t>VR</a:t>
            </a:r>
            <a:r>
              <a:rPr lang="zh-CN" altLang="en-US" dirty="0"/>
              <a:t>、</a:t>
            </a:r>
            <a:r>
              <a:rPr lang="en-US" altLang="zh-CN" dirty="0"/>
              <a:t>XR</a:t>
            </a:r>
            <a:r>
              <a:rPr lang="zh-CN" altLang="en-US" dirty="0"/>
              <a:t>和导航之类的相关技术对延迟具有更高的</a:t>
            </a:r>
            <a:r>
              <a:rPr lang="en-US" altLang="zh-CN" dirty="0"/>
              <a:t>QoS</a:t>
            </a:r>
            <a:r>
              <a:rPr lang="zh-CN" altLang="en-US" dirty="0"/>
              <a:t>要求。具体而言，必须要求它在短时间内从海量数据中收集有价值的信息。</a:t>
            </a:r>
          </a:p>
          <a:p>
            <a:r>
              <a:rPr lang="en-US" altLang="zh-CN" dirty="0"/>
              <a:t>4</a:t>
            </a:r>
            <a:r>
              <a:rPr lang="zh-CN" altLang="en-US" dirty="0"/>
              <a:t>） 价值：在海量数据中只有相对较小的一部分是有价值的。因此，挖掘有价值的数据来预测未来的趋势和模式，通过人工智能相关算法进行分析，并将其应用于各个领域，可以在数据背后创造更重要的价值。</a:t>
            </a:r>
            <a:endParaRPr lang="en-US" altLang="zh-CN" dirty="0"/>
          </a:p>
          <a:p>
            <a:r>
              <a:rPr lang="en-US" altLang="zh-CN" dirty="0"/>
              <a:t>5</a:t>
            </a:r>
            <a:r>
              <a:rPr lang="zh-CN" altLang="en-US" dirty="0"/>
              <a:t>） 安全性：随着计算技术的普及和人工智能技术的演进和发展，数据共享过程中的数据安全问题越来越受到关注。如何平衡数据共享和数据隐私也将是</a:t>
            </a:r>
            <a:r>
              <a:rPr lang="en-US" altLang="zh-CN" dirty="0"/>
              <a:t>6G SAGIN</a:t>
            </a:r>
            <a:r>
              <a:rPr lang="zh-CN" altLang="en-US" dirty="0"/>
              <a:t>面临的重要挑战。</a:t>
            </a:r>
            <a:endParaRPr lang="en-US" altLang="zh-CN" dirty="0"/>
          </a:p>
          <a:p>
            <a:endParaRPr lang="en-US" altLang="zh-CN" dirty="0"/>
          </a:p>
          <a:p>
            <a:r>
              <a:rPr lang="zh-CN" altLang="en-US" dirty="0"/>
              <a:t>相对于传统的部署策略，基于</a:t>
            </a:r>
            <a:r>
              <a:rPr lang="en-US" altLang="zh-CN" dirty="0"/>
              <a:t>AI</a:t>
            </a:r>
            <a:r>
              <a:rPr lang="zh-CN" altLang="en-US" dirty="0"/>
              <a:t>的网络自动化部署方法具有以下优势</a:t>
            </a:r>
            <a:r>
              <a:rPr lang="en-US" altLang="zh-CN" dirty="0"/>
              <a:t>:</a:t>
            </a:r>
          </a:p>
          <a:p>
            <a:pPr marL="171450" indent="-171450">
              <a:buFont typeface="Arial" panose="020B0604020202020204" pitchFamily="34" charset="0"/>
              <a:buChar char="•"/>
            </a:pPr>
            <a:r>
              <a:rPr lang="zh-CN" altLang="en-US" dirty="0"/>
              <a:t>首先，它们可以快速分析和处理大量网络数据，根据预设规则自动完成部署任务，提高部署速度和效率。</a:t>
            </a:r>
          </a:p>
          <a:p>
            <a:pPr marL="171450" indent="-171450">
              <a:buFont typeface="Arial" panose="020B0604020202020204" pitchFamily="34" charset="0"/>
              <a:buChar char="•"/>
            </a:pPr>
            <a:r>
              <a:rPr lang="zh-CN" altLang="en-US" dirty="0"/>
              <a:t>其次，这些方法可以根据实时网络环境的变化和需求自动调整和优化网络部署方案</a:t>
            </a:r>
            <a:r>
              <a:rPr lang="en-US" altLang="zh-CN" dirty="0"/>
              <a:t>;</a:t>
            </a:r>
          </a:p>
          <a:p>
            <a:pPr marL="171450" indent="-171450">
              <a:buFont typeface="Arial" panose="020B0604020202020204" pitchFamily="34" charset="0"/>
              <a:buChar char="•"/>
            </a:pPr>
            <a:r>
              <a:rPr lang="zh-CN" altLang="en-US" dirty="0"/>
              <a:t>第三，准确识别和分析故障、安全漏洞等网络问题，提供相应的解决方案，提升部署的准确性和可靠性。</a:t>
            </a:r>
            <a:endParaRPr lang="en-US" altLang="zh-CN" dirty="0"/>
          </a:p>
          <a:p>
            <a:pPr marL="171450" indent="-171450">
              <a:buFont typeface="Arial" panose="020B0604020202020204" pitchFamily="34" charset="0"/>
              <a:buChar char="•"/>
            </a:pPr>
            <a:r>
              <a:rPr lang="zh-CN" altLang="en-US" dirty="0"/>
              <a:t>第四，它们可以自动管理和配置网络设备，提供可扩展的大规模部署解决方案。</a:t>
            </a:r>
            <a:endParaRPr lang="en-US" altLang="zh-CN" dirty="0"/>
          </a:p>
          <a:p>
            <a:pPr marL="171450" indent="-171450">
              <a:buFont typeface="Arial" panose="020B0604020202020204" pitchFamily="34" charset="0"/>
              <a:buChar char="•"/>
            </a:pPr>
            <a:r>
              <a:rPr lang="zh-CN" altLang="en-US" dirty="0"/>
              <a:t>最后，这些方法利用历史数据不断学习和优化部署过程，提供智能决策以提高网络性能和效率。</a:t>
            </a:r>
            <a:endParaRPr lang="en-US" altLang="zh-CN" dirty="0"/>
          </a:p>
          <a:p>
            <a:r>
              <a:rPr lang="zh-CN" altLang="en-US" dirty="0"/>
              <a:t>因此，</a:t>
            </a:r>
            <a:r>
              <a:rPr lang="en-US" altLang="zh-CN" dirty="0"/>
              <a:t>AI</a:t>
            </a:r>
            <a:r>
              <a:rPr lang="zh-CN" altLang="en-US" dirty="0"/>
              <a:t>算法在网络部署自动化过程中表现出高效率、适应性、准确性、可靠性、可扩展性和智能性。</a:t>
            </a:r>
            <a:endParaRPr lang="en-US" altLang="zh-CN" dirty="0"/>
          </a:p>
          <a:p>
            <a:endParaRPr lang="en-US" altLang="zh-CN" dirty="0"/>
          </a:p>
          <a:p>
            <a:r>
              <a:rPr lang="zh-CN" altLang="en-US" dirty="0"/>
              <a:t>此外，如图</a:t>
            </a:r>
            <a:r>
              <a:rPr lang="en-US" altLang="zh-CN" dirty="0"/>
              <a:t>5</a:t>
            </a:r>
            <a:r>
              <a:rPr lang="zh-CN" altLang="en-US" dirty="0"/>
              <a:t>所示，该框架可以有效地对</a:t>
            </a:r>
            <a:r>
              <a:rPr lang="en-US" altLang="zh-CN" dirty="0"/>
              <a:t>6G SAGIN</a:t>
            </a:r>
            <a:r>
              <a:rPr lang="zh-CN" altLang="en-US" dirty="0"/>
              <a:t>中可以建模为马尔可夫决策过程（</a:t>
            </a:r>
            <a:r>
              <a:rPr lang="en-US" altLang="zh-CN" dirty="0"/>
              <a:t>MDP</a:t>
            </a:r>
            <a:r>
              <a:rPr lang="zh-CN" altLang="en-US" dirty="0"/>
              <a:t>）的资源分配等任务进行建模。例如，数据管理、任务卸载等。也就是说，</a:t>
            </a:r>
            <a:r>
              <a:rPr lang="en-US" altLang="zh-CN" dirty="0"/>
              <a:t>FL</a:t>
            </a:r>
            <a:r>
              <a:rPr lang="zh-CN" altLang="en-US" dirty="0"/>
              <a:t>辅助的</a:t>
            </a:r>
            <a:r>
              <a:rPr lang="en-US" altLang="zh-CN" dirty="0"/>
              <a:t>DEL</a:t>
            </a:r>
            <a:r>
              <a:rPr lang="zh-CN" altLang="en-US" dirty="0"/>
              <a:t>框架具有良好的通用性和通用性。</a:t>
            </a:r>
            <a:endParaRPr lang="en-US" altLang="zh-CN" dirty="0"/>
          </a:p>
          <a:p>
            <a:endParaRPr lang="en-US" altLang="zh-CN" dirty="0"/>
          </a:p>
          <a:p>
            <a:pPr marL="171450" indent="-171450">
              <a:buFont typeface="Arial" panose="020B0604020202020204" pitchFamily="34" charset="0"/>
              <a:buChar char="•"/>
            </a:pPr>
            <a:r>
              <a:rPr lang="zh-CN" altLang="en-US" dirty="0"/>
              <a:t>节点选择采用基于</a:t>
            </a:r>
            <a:r>
              <a:rPr lang="en-US" altLang="zh-CN" dirty="0"/>
              <a:t>DDPG</a:t>
            </a:r>
            <a:r>
              <a:rPr lang="zh-CN" altLang="en-US" dirty="0"/>
              <a:t>的</a:t>
            </a:r>
            <a:r>
              <a:rPr lang="en-US" altLang="zh-CN" dirty="0"/>
              <a:t>DRL</a:t>
            </a:r>
            <a:r>
              <a:rPr lang="zh-CN" altLang="en-US" dirty="0"/>
              <a:t>算法实现，以选择数据质量高的</a:t>
            </a:r>
            <a:r>
              <a:rPr lang="en-US" altLang="zh-CN" dirty="0" err="1"/>
              <a:t>IIoT</a:t>
            </a:r>
            <a:r>
              <a:rPr lang="zh-CN" altLang="en-US" dirty="0"/>
              <a:t>节点参与模型训练过程。</a:t>
            </a:r>
            <a:endParaRPr lang="en-US" altLang="zh-CN" dirty="0"/>
          </a:p>
          <a:p>
            <a:pPr marL="171450" indent="-171450">
              <a:buFont typeface="Arial" panose="020B0604020202020204" pitchFamily="34" charset="0"/>
              <a:buChar char="•"/>
            </a:pPr>
            <a:r>
              <a:rPr lang="zh-CN" altLang="en-US" dirty="0"/>
              <a:t>局部训练的目的是得到适合于局部节点的局部模型参数。</a:t>
            </a:r>
            <a:endParaRPr lang="en-US" altLang="zh-CN" dirty="0"/>
          </a:p>
          <a:p>
            <a:pPr marL="171450" indent="-171450">
              <a:buFont typeface="Arial" panose="020B0604020202020204" pitchFamily="34" charset="0"/>
              <a:buChar char="•"/>
            </a:pPr>
            <a:r>
              <a:rPr lang="zh-CN" altLang="en-US" dirty="0"/>
              <a:t>全局聚合的目的是生成适合数据训练的全局模型，通过将本地模型参数上传到每个本地服务器来实现。</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2014 </a:t>
            </a:r>
            <a:r>
              <a:rPr lang="zh-CN" altLang="en-US" dirty="0"/>
              <a:t>年，欧洲电信标准协会移动边缘计算行业规范组提出了移动边缘计算 的概念。</a:t>
            </a:r>
            <a:r>
              <a:rPr lang="en-US" altLang="zh-CN" dirty="0"/>
              <a:t>2014 </a:t>
            </a:r>
            <a:r>
              <a:rPr lang="zh-CN" altLang="en-US" dirty="0"/>
              <a:t>年 </a:t>
            </a:r>
            <a:r>
              <a:rPr lang="en-US" altLang="zh-CN" dirty="0"/>
              <a:t>9 </a:t>
            </a:r>
            <a:r>
              <a:rPr lang="zh-CN" altLang="en-US" dirty="0"/>
              <a:t>月，</a:t>
            </a:r>
            <a:r>
              <a:rPr lang="en-US" altLang="zh-CN" dirty="0"/>
              <a:t>MEC ISG </a:t>
            </a:r>
            <a:r>
              <a:rPr lang="zh-CN" altLang="en-US" dirty="0"/>
              <a:t>发布了第一份白皮书，</a:t>
            </a:r>
            <a:r>
              <a:rPr lang="en-US" altLang="zh-CN" dirty="0"/>
              <a:t>MEC </a:t>
            </a:r>
            <a:r>
              <a:rPr lang="zh-CN" altLang="en-US" dirty="0"/>
              <a:t>被标准化。</a:t>
            </a:r>
            <a:endParaRPr lang="en-US" altLang="zh-CN" dirty="0"/>
          </a:p>
          <a:p>
            <a:endParaRPr lang="en-US" altLang="zh-CN" dirty="0"/>
          </a:p>
          <a:p>
            <a:r>
              <a:rPr lang="zh-CN" altLang="en-US" dirty="0"/>
              <a:t>传统云计算范式通过将移动终端设备的计算任务卸载至云计算中心进行集中式处理，通过远程云端服务器来提供计算和存储资源，其具有集中化的资源管理和 数据处理等特点；但海量数据造成网络拥堵以及远距离的数据传输使得任务计算 时延增加，而随着科学技术的不断发展，低时延敏感度的应用程序层出不穷，传统 云计算模式越来越难以满足这些计算任务对时延的需求。</a:t>
            </a:r>
            <a:r>
              <a:rPr lang="en-US" altLang="zh-CN" dirty="0"/>
              <a:t>MEC </a:t>
            </a:r>
            <a:r>
              <a:rPr lang="zh-CN" altLang="en-US" dirty="0"/>
              <a:t>的出现很好地弥补 了传统云计算的不足，</a:t>
            </a:r>
            <a:r>
              <a:rPr lang="en-US" altLang="zh-CN" dirty="0"/>
              <a:t>MEC </a:t>
            </a:r>
            <a:r>
              <a:rPr lang="zh-CN" altLang="en-US" dirty="0"/>
              <a:t>将具有丰富的计算、存储等网络资源的服务器部署在 移动网络边缘，实现计算任务和数据处理以更接近用户的地理位置进行处理</a:t>
            </a:r>
            <a:r>
              <a:rPr lang="en-US" altLang="zh-CN" dirty="0"/>
              <a:t>[51]</a:t>
            </a:r>
            <a:r>
              <a:rPr lang="zh-CN" altLang="en-US" dirty="0"/>
              <a:t>， 以更快的响应用户请求，实现更低的任务执行时延，同时减少了网络拥堵实现网络 服务的稳定连续性，更加适用于低时延的应用程序。 </a:t>
            </a:r>
            <a:endParaRPr lang="en-US" altLang="zh-CN" dirty="0"/>
          </a:p>
          <a:p>
            <a:endParaRPr lang="en-US" altLang="zh-CN" dirty="0"/>
          </a:p>
          <a:p>
            <a:r>
              <a:rPr lang="en-US" altLang="zh-CN" dirty="0"/>
              <a:t>MEC </a:t>
            </a:r>
            <a:r>
              <a:rPr lang="zh-CN" altLang="en-US" dirty="0"/>
              <a:t>作为一种新兴的计算架构，通常包含移动设备层、边缘节点层和云计算 中心层，如图 </a:t>
            </a:r>
            <a:r>
              <a:rPr lang="en-US" altLang="zh-CN" dirty="0"/>
              <a:t>2.1 </a:t>
            </a:r>
            <a:r>
              <a:rPr lang="zh-CN" altLang="en-US" dirty="0"/>
              <a:t>所示。移动终端设备包括智能手机、平板电脑、传感器等，其自 身具备一定的计算和存储能力，可以在终端设备上处理一些简单计算任务；边缘节 点层包括网络边缘的服务器，可由有运营商在基站处搭建，这些服务器具备较强的 计算和存储能力为用户提供一些网络服务。云计算中心由云服务器组成，能够提供 强大的计算、存储资源，能够支持边缘节点的运行、以及与边缘设备和节点的数据 交互。在处理各种计算任务时，用户除了选择将任务卸载到边缘服务器上或云计算 中心外，也可以选择在自身设备上进行处理，但由于终端设备的计算和存储资源有 限，一些较为复杂的计算任务无法执行；相较于移动终端设备所能提供的资源而言， 边缘服务器具有更加丰富的资源量，通过任务卸载技术，实现终端设备与边缘服务器的数据交互，以能够满足用户不同类型的应用程序需求，且边缘服务器以更接近 移动终端的优势，减少的计算任务执行时延和能耗，大大提升了用户网络体验；若 将计算任务从移动终端设备卸载到云计算中心，可以利用云端服务器更强大的计 算和存储资源，但是需要通过移动网络传输任务，可能会增加延迟和消耗带宽，所 以它适用于数据处理较复杂的非时延敏感任务。除此之外，还可以利用本地执行、 边缘卸载、云卸载等多种方式协同执行</a:t>
            </a:r>
            <a:r>
              <a:rPr lang="en-US" altLang="zh-CN" dirty="0"/>
              <a:t>[52]</a:t>
            </a:r>
            <a:r>
              <a:rPr lang="zh-CN" altLang="en-US" dirty="0"/>
              <a:t>，结合不同的场景和任务需求，实现最优 的任务执行方式。 </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effectLst/>
              </a:rPr>
              <a:t>图</a:t>
            </a:r>
            <a:r>
              <a:rPr lang="en-US" altLang="zh-CN" sz="1200" dirty="0">
                <a:effectLst/>
              </a:rPr>
              <a:t>1</a:t>
            </a:r>
            <a:r>
              <a:rPr lang="zh-CN" altLang="en-US" sz="1200" dirty="0">
                <a:solidFill>
                  <a:srgbClr val="008000"/>
                </a:solidFill>
                <a:effectLst/>
              </a:rPr>
              <a:t>说明</a:t>
            </a:r>
            <a:r>
              <a:rPr lang="zh-CN" altLang="en-US" sz="1200" dirty="0">
                <a:effectLst/>
              </a:rPr>
              <a:t>了</a:t>
            </a:r>
            <a:r>
              <a:rPr lang="zh-CN" altLang="en-US" sz="1200" dirty="0">
                <a:solidFill>
                  <a:srgbClr val="008000"/>
                </a:solidFill>
                <a:effectLst/>
              </a:rPr>
              <a:t>用于</a:t>
            </a:r>
            <a:r>
              <a:rPr lang="en-US" altLang="zh-CN" sz="1200" dirty="0">
                <a:solidFill>
                  <a:srgbClr val="008000"/>
                </a:solidFill>
                <a:effectLst/>
              </a:rPr>
              <a:t>MEC</a:t>
            </a:r>
            <a:r>
              <a:rPr lang="zh-CN" altLang="en-US" sz="1200" dirty="0">
                <a:solidFill>
                  <a:srgbClr val="008000"/>
                </a:solidFill>
                <a:effectLst/>
              </a:rPr>
              <a:t>中的资源分配的</a:t>
            </a:r>
            <a:r>
              <a:rPr lang="zh-CN" altLang="en-US" sz="1200" dirty="0">
                <a:effectLst/>
              </a:rPr>
              <a:t>支持</a:t>
            </a:r>
            <a:r>
              <a:rPr lang="en-US" altLang="zh-CN" sz="1200" dirty="0">
                <a:effectLst/>
              </a:rPr>
              <a:t>ML/DL</a:t>
            </a:r>
            <a:r>
              <a:rPr lang="zh-CN" altLang="en-US" sz="1200" dirty="0">
                <a:effectLst/>
              </a:rPr>
              <a:t>的智能框架。在智能设备层，</a:t>
            </a:r>
            <a:r>
              <a:rPr lang="zh-CN" altLang="en-US" sz="1200" dirty="0">
                <a:solidFill>
                  <a:srgbClr val="008000"/>
                </a:solidFill>
                <a:effectLst/>
              </a:rPr>
              <a:t>机器学习算法嵌入到</a:t>
            </a:r>
            <a:r>
              <a:rPr lang="zh-CN" altLang="en-US" sz="1200" dirty="0">
                <a:effectLst/>
              </a:rPr>
              <a:t>每个智能设备（例如</a:t>
            </a:r>
            <a:r>
              <a:rPr lang="zh-CN" altLang="en-US" sz="1200" dirty="0">
                <a:solidFill>
                  <a:srgbClr val="008000"/>
                </a:solidFill>
                <a:effectLst/>
              </a:rPr>
              <a:t>，</a:t>
            </a:r>
            <a:r>
              <a:rPr lang="zh-CN" altLang="en-US" sz="1200" dirty="0">
                <a:effectLst/>
              </a:rPr>
              <a:t>移动设备）中，可以做出卸载决策。在智能</a:t>
            </a:r>
            <a:r>
              <a:rPr lang="en-US" altLang="zh-CN" sz="1200" dirty="0">
                <a:effectLst/>
              </a:rPr>
              <a:t>MEC</a:t>
            </a:r>
            <a:r>
              <a:rPr lang="zh-CN" altLang="en-US" sz="1200" dirty="0">
                <a:effectLst/>
              </a:rPr>
              <a:t>层中，</a:t>
            </a:r>
            <a:r>
              <a:rPr lang="en-US" altLang="zh-CN" sz="1200" dirty="0">
                <a:effectLst/>
              </a:rPr>
              <a:t>ML</a:t>
            </a:r>
            <a:r>
              <a:rPr lang="zh-CN" altLang="en-US" sz="1200" dirty="0">
                <a:effectLst/>
              </a:rPr>
              <a:t>智能云层</a:t>
            </a:r>
            <a:r>
              <a:rPr lang="zh-CN" altLang="en-US" sz="1200" dirty="0">
                <a:solidFill>
                  <a:srgbClr val="008000"/>
                </a:solidFill>
                <a:effectLst/>
              </a:rPr>
              <a:t>中</a:t>
            </a:r>
            <a:r>
              <a:rPr lang="zh-CN" altLang="en-US" sz="1200" dirty="0">
                <a:effectLst/>
              </a:rPr>
              <a:t>完成，因为它需要强大的计算资源</a:t>
            </a:r>
            <a:r>
              <a:rPr lang="en-US" altLang="zh-CN" sz="1200" dirty="0">
                <a:effectLst/>
              </a:rPr>
              <a:t>[12]</a:t>
            </a:r>
            <a:r>
              <a:rPr lang="zh-CN" altLang="en-US" sz="1200" dirty="0">
                <a:effectLst/>
              </a:rPr>
              <a:t>。此外，基于</a:t>
            </a:r>
            <a:r>
              <a:rPr lang="en-US" altLang="zh-CN" sz="1200" dirty="0">
                <a:effectLst/>
              </a:rPr>
              <a:t>ML/DL</a:t>
            </a:r>
            <a:r>
              <a:rPr lang="zh-CN" altLang="en-US" sz="1200" dirty="0">
                <a:effectLst/>
              </a:rPr>
              <a:t>的卸载和调度决策不仅取决于数据大小和计算资源能力，还取决于要执行的</a:t>
            </a:r>
            <a:r>
              <a:rPr lang="en-US" altLang="zh-CN" sz="1200" dirty="0">
                <a:effectLst/>
              </a:rPr>
              <a:t>M</a:t>
            </a:r>
            <a:r>
              <a:rPr lang="zh-CN" altLang="en-US" sz="1200" dirty="0">
                <a:effectLst/>
              </a:rPr>
              <a:t>算法选择</a:t>
            </a:r>
            <a:r>
              <a:rPr lang="zh-CN" altLang="en-US" sz="1200" dirty="0">
                <a:solidFill>
                  <a:srgbClr val="008000"/>
                </a:solidFill>
                <a:effectLst/>
              </a:rPr>
              <a:t>可以执行卸载任务的</a:t>
            </a:r>
            <a:r>
              <a:rPr lang="zh-CN" altLang="en-US" sz="1200" dirty="0">
                <a:effectLst/>
              </a:rPr>
              <a:t>适</a:t>
            </a:r>
            <a:r>
              <a:rPr lang="zh-CN" altLang="en-US" sz="1200" dirty="0">
                <a:solidFill>
                  <a:srgbClr val="008000"/>
                </a:solidFill>
                <a:effectLst/>
              </a:rPr>
              <a:t>当</a:t>
            </a:r>
            <a:r>
              <a:rPr lang="zh-CN" altLang="en-US" sz="1200" dirty="0">
                <a:effectLst/>
              </a:rPr>
              <a:t>计算资源（服务器决策）。如果卸载的任务</a:t>
            </a:r>
            <a:r>
              <a:rPr lang="zh-CN" altLang="en-US" sz="1200" dirty="0">
                <a:solidFill>
                  <a:srgbClr val="008000"/>
                </a:solidFill>
                <a:effectLst/>
              </a:rPr>
              <a:t>被</a:t>
            </a:r>
            <a:r>
              <a:rPr lang="zh-CN" altLang="en-US" sz="1200" dirty="0">
                <a:effectLst/>
              </a:rPr>
              <a:t>分配给</a:t>
            </a:r>
            <a:r>
              <a:rPr lang="en-US" altLang="zh-CN" sz="1200" dirty="0">
                <a:effectLst/>
              </a:rPr>
              <a:t>MEC</a:t>
            </a:r>
            <a:r>
              <a:rPr lang="zh-CN" altLang="en-US" sz="1200" dirty="0">
                <a:effectLst/>
              </a:rPr>
              <a:t>服务器，则嵌入在</a:t>
            </a:r>
            <a:r>
              <a:rPr lang="en-US" altLang="zh-CN" sz="1200" dirty="0">
                <a:effectLst/>
              </a:rPr>
              <a:t>MEC</a:t>
            </a:r>
            <a:r>
              <a:rPr lang="zh-CN" altLang="en-US" sz="1200" dirty="0">
                <a:effectLst/>
              </a:rPr>
              <a:t>服务器中的基于</a:t>
            </a:r>
            <a:r>
              <a:rPr lang="en-US" altLang="zh-CN" sz="1200" dirty="0">
                <a:effectLst/>
              </a:rPr>
              <a:t>DL</a:t>
            </a:r>
            <a:r>
              <a:rPr lang="zh-CN" altLang="en-US" sz="1200" dirty="0">
                <a:effectLst/>
              </a:rPr>
              <a:t>的调度</a:t>
            </a:r>
            <a:r>
              <a:rPr lang="zh-CN" altLang="en-US" sz="1200" dirty="0">
                <a:solidFill>
                  <a:srgbClr val="008000"/>
                </a:solidFill>
                <a:effectLst/>
              </a:rPr>
              <a:t>器</a:t>
            </a:r>
            <a:r>
              <a:rPr lang="zh-CN" altLang="en-US" sz="1200" dirty="0">
                <a:effectLst/>
              </a:rPr>
              <a:t>做出调度决策（即</a:t>
            </a:r>
            <a:r>
              <a:rPr lang="zh-CN" altLang="en-US" sz="1200" dirty="0">
                <a:solidFill>
                  <a:srgbClr val="008000"/>
                </a:solidFill>
                <a:effectLst/>
              </a:rPr>
              <a:t>，</a:t>
            </a:r>
            <a:r>
              <a:rPr lang="zh-CN" altLang="en-US" sz="1200" dirty="0">
                <a:effectLst/>
              </a:rPr>
              <a:t>任务优先级和分配）。通常，</a:t>
            </a:r>
            <a:r>
              <a:rPr lang="en-US" altLang="zh-CN" sz="1200" dirty="0">
                <a:solidFill>
                  <a:srgbClr val="008000"/>
                </a:solidFill>
                <a:effectLst/>
              </a:rPr>
              <a:t>DL</a:t>
            </a:r>
            <a:r>
              <a:rPr lang="zh-CN" altLang="en-US" sz="1200" dirty="0">
                <a:effectLst/>
              </a:rPr>
              <a:t>训练过程在</a:t>
            </a:r>
            <a:r>
              <a:rPr lang="en-US" altLang="zh-CN" sz="1200" dirty="0">
                <a:effectLst/>
              </a:rPr>
              <a:t>L/DL</a:t>
            </a:r>
            <a:r>
              <a:rPr lang="zh-CN" altLang="en-US" sz="1200" dirty="0">
                <a:effectLst/>
              </a:rPr>
              <a:t>模型。</a:t>
            </a:r>
            <a:br>
              <a:rPr lang="zh-CN" altLang="en-US" sz="1200" dirty="0">
                <a:effectLst/>
              </a:rPr>
            </a:br>
            <a:endParaRPr lang="zh-CN" altLang="zh-CN" sz="1000" kern="100" dirty="0">
              <a:effectLst/>
              <a:latin typeface="等线" panose="02010600030101010101" charset="-122"/>
              <a:ea typeface="等线" panose="02010600030101010101" charset="-122"/>
              <a:cs typeface="Times New Roman" panose="02020603050405020304" pitchFamily="18" charset="0"/>
            </a:endParaRPr>
          </a:p>
          <a:p>
            <a:endParaRPr lang="en-US" altLang="zh-CN"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车载设备对计算需求不断增加，然而车辆的计算资源已经不能满足车辆的计算需求，为了解决延迟敏感的应用与资源受限的车辆之间的矛盾，引入边缘计算进行解决 </a:t>
            </a:r>
            <a:r>
              <a:rPr lang="en-US" altLang="zh-CN" dirty="0"/>
              <a:t>[16] </a:t>
            </a:r>
            <a:r>
              <a:rPr lang="zh-CN" altLang="en-US" dirty="0"/>
              <a:t>，通过在车辆网络边缘部署存储和计算资源。</a:t>
            </a:r>
            <a:endParaRPr lang="en-US" altLang="zh-CN" dirty="0"/>
          </a:p>
          <a:p>
            <a:endParaRPr lang="en-US" altLang="zh-CN" b="0" i="0" dirty="0">
              <a:solidFill>
                <a:srgbClr val="000000"/>
              </a:solidFill>
              <a:effectLst/>
              <a:latin typeface="微软雅黑" panose="020B0503020204020204" pitchFamily="34" charset="-122"/>
              <a:ea typeface="微软雅黑" panose="020B0503020204020204" pitchFamily="34" charset="-122"/>
            </a:endParaRPr>
          </a:p>
          <a:p>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对</a:t>
            </a:r>
            <a:r>
              <a:rPr lang="zh-CN" altLang="en-US" b="0" i="0" dirty="0">
                <a:solidFill>
                  <a:srgbClr val="008000"/>
                </a:solidFill>
                <a:effectLst/>
                <a:latin typeface="微软雅黑" panose="020B0503020204020204" pitchFamily="34" charset="-122"/>
                <a:ea typeface="微软雅黑" panose="020B0503020204020204" pitchFamily="34" charset="-122"/>
              </a:rPr>
              <a:t>于</a:t>
            </a:r>
            <a:r>
              <a:rPr lang="zh-CN" altLang="en-US" b="0" i="0" dirty="0">
                <a:solidFill>
                  <a:srgbClr val="000000"/>
                </a:solidFill>
                <a:effectLst/>
                <a:latin typeface="微软雅黑" panose="020B0503020204020204" pitchFamily="34" charset="-122"/>
                <a:ea typeface="微软雅黑" panose="020B0503020204020204" pitchFamily="34" charset="-122"/>
              </a:rPr>
              <a:t>地面通信基础设施可能受损的救灾场景，</a:t>
            </a:r>
            <a:r>
              <a:rPr lang="zh-CN" altLang="en-US" b="0" i="0" dirty="0">
                <a:solidFill>
                  <a:srgbClr val="008000"/>
                </a:solidFill>
                <a:effectLst/>
                <a:latin typeface="微软雅黑" panose="020B0503020204020204" pitchFamily="34" charset="-122"/>
                <a:ea typeface="微软雅黑" panose="020B0503020204020204" pitchFamily="34" charset="-122"/>
              </a:rPr>
              <a:t>张</a:t>
            </a:r>
            <a:r>
              <a:rPr lang="zh-CN" altLang="en-US" b="0" i="0" dirty="0">
                <a:solidFill>
                  <a:srgbClr val="000000"/>
                </a:solidFill>
                <a:effectLst/>
                <a:latin typeface="微软雅黑" panose="020B0503020204020204" pitchFamily="34" charset="-122"/>
                <a:ea typeface="微软雅黑" panose="020B0503020204020204" pitchFamily="34" charset="-122"/>
              </a:rPr>
              <a:t>等</a:t>
            </a:r>
            <a:r>
              <a:rPr lang="zh-CN" altLang="en-US" b="0" i="0" dirty="0">
                <a:solidFill>
                  <a:srgbClr val="008000"/>
                </a:solidFill>
                <a:effectLst/>
                <a:latin typeface="微软雅黑" panose="020B0503020204020204" pitchFamily="34" charset="-122"/>
                <a:ea typeface="微软雅黑" panose="020B0503020204020204" pitchFamily="34" charset="-122"/>
              </a:rPr>
              <a:t>人</a:t>
            </a:r>
            <a:r>
              <a:rPr lang="en-US" altLang="zh-CN" b="0" i="0" dirty="0">
                <a:solidFill>
                  <a:srgbClr val="000000"/>
                </a:solidFill>
                <a:effectLst/>
                <a:latin typeface="微软雅黑" panose="020B0503020204020204" pitchFamily="34" charset="-122"/>
                <a:ea typeface="微软雅黑" panose="020B0503020204020204" pitchFamily="34" charset="-122"/>
              </a:rPr>
              <a:t>[18]</a:t>
            </a:r>
            <a:r>
              <a:rPr lang="zh-CN" altLang="en-US" b="0" i="0" dirty="0">
                <a:solidFill>
                  <a:srgbClr val="000000"/>
                </a:solidFill>
                <a:effectLst/>
                <a:latin typeface="微软雅黑" panose="020B0503020204020204" pitchFamily="34" charset="-122"/>
                <a:ea typeface="微软雅黑" panose="020B0503020204020204" pitchFamily="34" charset="-122"/>
              </a:rPr>
              <a:t>提出了一种基于高空平台（</a:t>
            </a:r>
            <a:r>
              <a:rPr lang="en-US" altLang="zh-CN" b="0" i="0" dirty="0">
                <a:solidFill>
                  <a:srgbClr val="000000"/>
                </a:solidFill>
                <a:effectLst/>
                <a:latin typeface="微软雅黑" panose="020B0503020204020204" pitchFamily="34" charset="-122"/>
                <a:ea typeface="微软雅黑" panose="020B0503020204020204" pitchFamily="34" charset="-122"/>
              </a:rPr>
              <a:t>HAP</a:t>
            </a:r>
            <a:r>
              <a:rPr lang="zh-CN" altLang="en-US" b="0" i="0" dirty="0">
                <a:solidFill>
                  <a:srgbClr val="000000"/>
                </a:solidFill>
                <a:effectLst/>
                <a:latin typeface="微软雅黑" panose="020B0503020204020204" pitchFamily="34" charset="-122"/>
                <a:ea typeface="微软雅黑" panose="020B0503020204020204" pitchFamily="34" charset="-122"/>
              </a:rPr>
              <a:t>）的</a:t>
            </a:r>
            <a:r>
              <a:rPr lang="en-US" altLang="zh-CN" b="0" i="0" dirty="0">
                <a:solidFill>
                  <a:srgbClr val="000000"/>
                </a:solidFill>
                <a:effectLst/>
                <a:latin typeface="微软雅黑" panose="020B0503020204020204" pitchFamily="34" charset="-122"/>
                <a:ea typeface="微软雅黑" panose="020B0503020204020204" pitchFamily="34" charset="-122"/>
              </a:rPr>
              <a:t>SAIC</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8000"/>
                </a:solidFill>
                <a:effectLst/>
                <a:latin typeface="微软雅黑" panose="020B0503020204020204" pitchFamily="34" charset="-122"/>
                <a:ea typeface="微软雅黑" panose="020B0503020204020204" pitchFamily="34" charset="-122"/>
              </a:rPr>
              <a:t>卫</a:t>
            </a:r>
            <a:r>
              <a:rPr lang="zh-CN" altLang="en-US" b="0" i="0" dirty="0">
                <a:solidFill>
                  <a:srgbClr val="000000"/>
                </a:solidFill>
                <a:effectLst/>
                <a:latin typeface="微软雅黑" panose="020B0503020204020204" pitchFamily="34" charset="-122"/>
                <a:ea typeface="微软雅黑" panose="020B0503020204020204" pitchFamily="34" charset="-122"/>
              </a:rPr>
              <a:t>星</a:t>
            </a:r>
            <a:r>
              <a:rPr lang="en-US" altLang="zh-CN" b="0" i="0" dirty="0">
                <a:solidFill>
                  <a:srgbClr val="008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空</a:t>
            </a:r>
            <a:r>
              <a:rPr lang="zh-CN" altLang="en-US" b="0" i="0" dirty="0">
                <a:solidFill>
                  <a:srgbClr val="008000"/>
                </a:solidFill>
                <a:effectLst/>
                <a:latin typeface="微软雅黑" panose="020B0503020204020204" pitchFamily="34" charset="-122"/>
                <a:ea typeface="微软雅黑" panose="020B0503020204020204" pitchFamily="34" charset="-122"/>
              </a:rPr>
              <a:t>中综合</a:t>
            </a:r>
            <a:r>
              <a:rPr lang="zh-CN" altLang="en-US" b="0" i="0" dirty="0">
                <a:solidFill>
                  <a:srgbClr val="000000"/>
                </a:solidFill>
                <a:effectLst/>
                <a:latin typeface="微软雅黑" panose="020B0503020204020204" pitchFamily="34" charset="-122"/>
                <a:ea typeface="微软雅黑" panose="020B0503020204020204" pitchFamily="34" charset="-122"/>
              </a:rPr>
              <a:t>计算）架构（图</a:t>
            </a:r>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）。该</a:t>
            </a:r>
            <a:r>
              <a:rPr lang="zh-CN" altLang="en-US" b="0" i="0" dirty="0">
                <a:solidFill>
                  <a:srgbClr val="008000"/>
                </a:solidFill>
                <a:effectLst/>
                <a:latin typeface="微软雅黑" panose="020B0503020204020204" pitchFamily="34" charset="-122"/>
                <a:ea typeface="微软雅黑" panose="020B0503020204020204" pitchFamily="34" charset="-122"/>
              </a:rPr>
              <a:t>体系结</a:t>
            </a:r>
            <a:r>
              <a:rPr lang="zh-CN" altLang="en-US" b="0" i="0" dirty="0">
                <a:solidFill>
                  <a:srgbClr val="000000"/>
                </a:solidFill>
                <a:effectLst/>
                <a:latin typeface="微软雅黑" panose="020B0503020204020204" pitchFamily="34" charset="-122"/>
                <a:ea typeface="微软雅黑" panose="020B0503020204020204" pitchFamily="34" charset="-122"/>
              </a:rPr>
              <a:t>构由地面层、空中层和卫星层组成。地面层是灾区的用户，由于地面基础设施的破坏，地面层的计算能力非常有限。在空中层，</a:t>
            </a:r>
            <a:r>
              <a:rPr lang="en-US" altLang="zh-CN" b="0" i="0" dirty="0">
                <a:solidFill>
                  <a:srgbClr val="000000"/>
                </a:solidFill>
                <a:effectLst/>
                <a:latin typeface="微软雅黑" panose="020B0503020204020204" pitchFamily="34" charset="-122"/>
                <a:ea typeface="微软雅黑" panose="020B0503020204020204" pitchFamily="34" charset="-122"/>
              </a:rPr>
              <a:t>HAP</a:t>
            </a:r>
            <a:r>
              <a:rPr lang="zh-CN" altLang="en-US" b="0" i="0" dirty="0">
                <a:solidFill>
                  <a:srgbClr val="000000"/>
                </a:solidFill>
                <a:effectLst/>
                <a:latin typeface="微软雅黑" panose="020B0503020204020204" pitchFamily="34" charset="-122"/>
                <a:ea typeface="微软雅黑" panose="020B0503020204020204" pitchFamily="34" charset="-122"/>
              </a:rPr>
              <a:t>配备了</a:t>
            </a:r>
            <a:r>
              <a:rPr lang="en-US" altLang="zh-CN" b="0" i="0" dirty="0">
                <a:solidFill>
                  <a:srgbClr val="000000"/>
                </a:solidFill>
                <a:effectLst/>
                <a:latin typeface="微软雅黑" panose="020B0503020204020204" pitchFamily="34" charset="-122"/>
                <a:ea typeface="微软雅黑" panose="020B0503020204020204" pitchFamily="34" charset="-122"/>
              </a:rPr>
              <a:t>MEC</a:t>
            </a:r>
            <a:r>
              <a:rPr lang="zh-CN" altLang="en-US" b="0" i="0" dirty="0">
                <a:solidFill>
                  <a:srgbClr val="000000"/>
                </a:solidFill>
                <a:effectLst/>
                <a:latin typeface="微软雅黑" panose="020B0503020204020204" pitchFamily="34" charset="-122"/>
                <a:ea typeface="微软雅黑" panose="020B0503020204020204" pitchFamily="34" charset="-122"/>
              </a:rPr>
              <a:t>服务器，</a:t>
            </a:r>
            <a:r>
              <a:rPr lang="zh-CN" altLang="en-US" b="0" i="0" dirty="0">
                <a:solidFill>
                  <a:srgbClr val="008000"/>
                </a:solidFill>
                <a:effectLst/>
                <a:latin typeface="微软雅黑" panose="020B0503020204020204" pitchFamily="34" charset="-122"/>
                <a:ea typeface="微软雅黑" panose="020B0503020204020204" pitchFamily="34" charset="-122"/>
              </a:rPr>
              <a:t>用于</a:t>
            </a:r>
            <a:r>
              <a:rPr lang="zh-CN" altLang="en-US" b="0" i="0" dirty="0">
                <a:solidFill>
                  <a:srgbClr val="000000"/>
                </a:solidFill>
                <a:effectLst/>
                <a:latin typeface="微软雅黑" panose="020B0503020204020204" pitchFamily="34" charset="-122"/>
                <a:ea typeface="微软雅黑" panose="020B0503020204020204" pitchFamily="34" charset="-122"/>
              </a:rPr>
              <a:t>执行从地面用户设备和空中用户设备卸载的计算任务。每个</a:t>
            </a:r>
            <a:r>
              <a:rPr lang="en-US" altLang="zh-CN" b="0" i="0" dirty="0">
                <a:solidFill>
                  <a:srgbClr val="000000"/>
                </a:solidFill>
                <a:effectLst/>
                <a:latin typeface="微软雅黑" panose="020B0503020204020204" pitchFamily="34" charset="-122"/>
                <a:ea typeface="微软雅黑" panose="020B0503020204020204" pitchFamily="34" charset="-122"/>
              </a:rPr>
              <a:t>HAP</a:t>
            </a:r>
            <a:r>
              <a:rPr lang="zh-CN" altLang="en-US" b="0" i="0" dirty="0">
                <a:solidFill>
                  <a:srgbClr val="000000"/>
                </a:solidFill>
                <a:effectLst/>
                <a:latin typeface="微软雅黑" panose="020B0503020204020204" pitchFamily="34" charset="-122"/>
                <a:ea typeface="微软雅黑" panose="020B0503020204020204" pitchFamily="34" charset="-122"/>
              </a:rPr>
              <a:t>配置有多个接收天线，并且在平流层的固定高度</a:t>
            </a:r>
            <a:r>
              <a:rPr lang="zh-CN" altLang="en-US" b="0" i="0" dirty="0">
                <a:solidFill>
                  <a:srgbClr val="008000"/>
                </a:solidFill>
                <a:effectLst/>
                <a:latin typeface="微软雅黑" panose="020B0503020204020204" pitchFamily="34" charset="-122"/>
                <a:ea typeface="微软雅黑" panose="020B0503020204020204" pitchFamily="34" charset="-122"/>
              </a:rPr>
              <a:t>处</a:t>
            </a:r>
            <a:r>
              <a:rPr lang="zh-CN" altLang="en-US" b="0" i="0" dirty="0">
                <a:solidFill>
                  <a:srgbClr val="000000"/>
                </a:solidFill>
                <a:effectLst/>
                <a:latin typeface="微软雅黑" panose="020B0503020204020204" pitchFamily="34" charset="-122"/>
                <a:ea typeface="微软雅黑" panose="020B0503020204020204" pitchFamily="34" charset="-122"/>
              </a:rPr>
              <a:t>是准静态的。</a:t>
            </a:r>
            <a:r>
              <a:rPr lang="en-US" altLang="zh-CN" b="0" i="0" dirty="0">
                <a:solidFill>
                  <a:srgbClr val="000000"/>
                </a:solidFill>
                <a:effectLst/>
                <a:latin typeface="微软雅黑" panose="020B0503020204020204" pitchFamily="34" charset="-122"/>
                <a:ea typeface="微软雅黑" panose="020B0503020204020204" pitchFamily="34" charset="-122"/>
              </a:rPr>
              <a:t>HAP</a:t>
            </a:r>
            <a:r>
              <a:rPr lang="zh-CN" altLang="en-US" b="0" i="0" dirty="0">
                <a:solidFill>
                  <a:srgbClr val="000000"/>
                </a:solidFill>
                <a:effectLst/>
                <a:latin typeface="微软雅黑" panose="020B0503020204020204" pitchFamily="34" charset="-122"/>
                <a:ea typeface="微软雅黑" panose="020B0503020204020204" pitchFamily="34" charset="-122"/>
              </a:rPr>
              <a:t>可以承载重</a:t>
            </a:r>
            <a:r>
              <a:rPr lang="zh-CN" altLang="en-US" b="0" i="0" dirty="0">
                <a:solidFill>
                  <a:srgbClr val="008000"/>
                </a:solidFill>
                <a:effectLst/>
                <a:latin typeface="微软雅黑" panose="020B0503020204020204" pitchFamily="34" charset="-122"/>
                <a:ea typeface="微软雅黑" panose="020B0503020204020204" pitchFamily="34" charset="-122"/>
              </a:rPr>
              <a:t>负</a:t>
            </a:r>
            <a:r>
              <a:rPr lang="zh-CN" altLang="en-US" b="0" i="0" dirty="0">
                <a:solidFill>
                  <a:srgbClr val="000000"/>
                </a:solidFill>
                <a:effectLst/>
                <a:latin typeface="微软雅黑" panose="020B0503020204020204" pitchFamily="34" charset="-122"/>
                <a:ea typeface="微软雅黑" panose="020B0503020204020204" pitchFamily="34" charset="-122"/>
              </a:rPr>
              <a:t>载</a:t>
            </a:r>
            <a:r>
              <a:rPr lang="zh-CN" altLang="en-US" b="0" i="0" dirty="0">
                <a:solidFill>
                  <a:srgbClr val="008000"/>
                </a:solidFill>
                <a:effectLst/>
                <a:latin typeface="微软雅黑" panose="020B0503020204020204" pitchFamily="34" charset="-122"/>
                <a:ea typeface="微软雅黑" panose="020B0503020204020204" pitchFamily="34" charset="-122"/>
              </a:rPr>
              <a:t>的</a:t>
            </a:r>
            <a:r>
              <a:rPr lang="zh-CN" altLang="en-US" b="0" i="0" dirty="0">
                <a:solidFill>
                  <a:srgbClr val="000000"/>
                </a:solidFill>
                <a:effectLst/>
                <a:latin typeface="微软雅黑" panose="020B0503020204020204" pitchFamily="34" charset="-122"/>
                <a:ea typeface="微软雅黑" panose="020B0503020204020204" pitchFamily="34" charset="-122"/>
              </a:rPr>
              <a:t>基础设施，</a:t>
            </a:r>
            <a:r>
              <a:rPr lang="zh-CN" altLang="en-US" b="0" i="0" dirty="0">
                <a:solidFill>
                  <a:srgbClr val="008000"/>
                </a:solidFill>
                <a:effectLst/>
                <a:latin typeface="微软雅黑" panose="020B0503020204020204" pitchFamily="34" charset="-122"/>
                <a:ea typeface="微软雅黑" panose="020B0503020204020204" pitchFamily="34" charset="-122"/>
              </a:rPr>
              <a:t>并且具有长</a:t>
            </a:r>
            <a:r>
              <a:rPr lang="zh-CN" altLang="en-US" b="0" i="0" dirty="0">
                <a:solidFill>
                  <a:srgbClr val="000000"/>
                </a:solidFill>
                <a:effectLst/>
                <a:latin typeface="微软雅黑" panose="020B0503020204020204" pitchFamily="34" charset="-122"/>
                <a:ea typeface="微软雅黑" panose="020B0503020204020204" pitchFamily="34" charset="-122"/>
              </a:rPr>
              <a:t>续航</a:t>
            </a:r>
            <a:r>
              <a:rPr lang="zh-CN" altLang="en-US" b="0" i="0" dirty="0">
                <a:solidFill>
                  <a:srgbClr val="008000"/>
                </a:solidFill>
                <a:effectLst/>
                <a:latin typeface="微软雅黑" panose="020B0503020204020204" pitchFamily="34" charset="-122"/>
                <a:ea typeface="微软雅黑" panose="020B0503020204020204" pitchFamily="34" charset="-122"/>
              </a:rPr>
              <a:t>能力和宽</a:t>
            </a:r>
            <a:r>
              <a:rPr lang="zh-CN" altLang="en-US" b="0" i="0" dirty="0">
                <a:solidFill>
                  <a:srgbClr val="000000"/>
                </a:solidFill>
                <a:effectLst/>
                <a:latin typeface="微软雅黑" panose="020B0503020204020204" pitchFamily="34" charset="-122"/>
                <a:ea typeface="微软雅黑" panose="020B0503020204020204" pitchFamily="34" charset="-122"/>
              </a:rPr>
              <a:t>覆盖范围。卫星层是具有增强型</a:t>
            </a:r>
            <a:r>
              <a:rPr lang="en-US" altLang="zh-CN" b="0" i="0" dirty="0">
                <a:solidFill>
                  <a:srgbClr val="000000"/>
                </a:solidFill>
                <a:effectLst/>
                <a:latin typeface="微软雅黑" panose="020B0503020204020204" pitchFamily="34" charset="-122"/>
                <a:ea typeface="微软雅黑" panose="020B0503020204020204" pitchFamily="34" charset="-122"/>
              </a:rPr>
              <a:t>MEC</a:t>
            </a:r>
            <a:r>
              <a:rPr lang="zh-CN" altLang="en-US" b="0" i="0" dirty="0">
                <a:solidFill>
                  <a:srgbClr val="000000"/>
                </a:solidFill>
                <a:effectLst/>
                <a:latin typeface="微软雅黑" panose="020B0503020204020204" pitchFamily="34" charset="-122"/>
                <a:ea typeface="微软雅黑" panose="020B0503020204020204" pitchFamily="34" charset="-122"/>
              </a:rPr>
              <a:t>服务器的</a:t>
            </a:r>
            <a:r>
              <a:rPr lang="en-US" altLang="zh-CN" b="0" i="0" dirty="0">
                <a:solidFill>
                  <a:srgbClr val="000000"/>
                </a:solidFill>
                <a:effectLst/>
                <a:latin typeface="微软雅黑" panose="020B0503020204020204" pitchFamily="34" charset="-122"/>
                <a:ea typeface="微软雅黑" panose="020B0503020204020204" pitchFamily="34" charset="-122"/>
              </a:rPr>
              <a:t>LEO</a:t>
            </a:r>
            <a:r>
              <a:rPr lang="zh-CN" altLang="en-US" b="0" i="0" dirty="0">
                <a:solidFill>
                  <a:srgbClr val="000000"/>
                </a:solidFill>
                <a:effectLst/>
                <a:latin typeface="微软雅黑" panose="020B0503020204020204" pitchFamily="34" charset="-122"/>
                <a:ea typeface="微软雅黑" panose="020B0503020204020204" pitchFamily="34" charset="-122"/>
              </a:rPr>
              <a:t>卫星。</a:t>
            </a:r>
            <a:r>
              <a:rPr lang="en-US" altLang="zh-CN" b="0" i="0" dirty="0">
                <a:solidFill>
                  <a:srgbClr val="008000"/>
                </a:solidFill>
                <a:effectLst/>
                <a:latin typeface="微软雅黑" panose="020B0503020204020204" pitchFamily="34" charset="-122"/>
                <a:ea typeface="微软雅黑" panose="020B0503020204020204" pitchFamily="34" charset="-122"/>
              </a:rPr>
              <a:t>SAIC</a:t>
            </a:r>
            <a:r>
              <a:rPr lang="zh-CN" altLang="en-US" b="0" i="0" dirty="0">
                <a:solidFill>
                  <a:srgbClr val="000000"/>
                </a:solidFill>
                <a:effectLst/>
                <a:latin typeface="微软雅黑" panose="020B0503020204020204" pitchFamily="34" charset="-122"/>
                <a:ea typeface="微软雅黑" panose="020B0503020204020204" pitchFamily="34" charset="-122"/>
              </a:rPr>
              <a:t>将卫星通信网络与</a:t>
            </a:r>
            <a:r>
              <a:rPr lang="en-US" altLang="zh-CN" b="0" i="0" dirty="0">
                <a:solidFill>
                  <a:srgbClr val="000000"/>
                </a:solidFill>
                <a:effectLst/>
                <a:latin typeface="微软雅黑" panose="020B0503020204020204" pitchFamily="34" charset="-122"/>
                <a:ea typeface="微软雅黑" panose="020B0503020204020204" pitchFamily="34" charset="-122"/>
              </a:rPr>
              <a:t>HAP</a:t>
            </a:r>
            <a:r>
              <a:rPr lang="zh-CN" altLang="en-US" b="0" i="0" dirty="0">
                <a:solidFill>
                  <a:srgbClr val="000000"/>
                </a:solidFill>
                <a:effectLst/>
                <a:latin typeface="微软雅黑" panose="020B0503020204020204" pitchFamily="34" charset="-122"/>
                <a:ea typeface="微软雅黑" panose="020B0503020204020204" pitchFamily="34" charset="-122"/>
              </a:rPr>
              <a:t>辅助计算卸载相结合，为灾区</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战区态势感知和视频图像识别应用提供</a:t>
            </a:r>
            <a:r>
              <a:rPr lang="zh-CN" altLang="en-US" b="0" i="0" dirty="0">
                <a:solidFill>
                  <a:srgbClr val="008000"/>
                </a:solidFill>
                <a:effectLst/>
                <a:latin typeface="微软雅黑" panose="020B0503020204020204" pitchFamily="34" charset="-122"/>
                <a:ea typeface="微软雅黑" panose="020B0503020204020204" pitchFamily="34" charset="-122"/>
              </a:rPr>
              <a:t>计</a:t>
            </a:r>
            <a:r>
              <a:rPr lang="zh-CN" altLang="en-US" b="0" i="0" dirty="0">
                <a:solidFill>
                  <a:srgbClr val="000000"/>
                </a:solidFill>
                <a:effectLst/>
                <a:latin typeface="微软雅黑" panose="020B0503020204020204" pitchFamily="34" charset="-122"/>
                <a:ea typeface="微软雅黑" panose="020B0503020204020204" pitchFamily="34" charset="-122"/>
              </a:rPr>
              <a:t>算</a:t>
            </a:r>
            <a:r>
              <a:rPr lang="zh-CN" altLang="en-US" b="0" i="0" dirty="0">
                <a:solidFill>
                  <a:srgbClr val="008000"/>
                </a:solidFill>
                <a:effectLst/>
                <a:latin typeface="微软雅黑" panose="020B0503020204020204" pitchFamily="34" charset="-122"/>
                <a:ea typeface="微软雅黑" panose="020B0503020204020204" pitchFamily="34" charset="-122"/>
              </a:rPr>
              <a:t>能</a:t>
            </a:r>
            <a:r>
              <a:rPr lang="zh-CN" altLang="en-US" b="0" i="0" dirty="0">
                <a:solidFill>
                  <a:srgbClr val="000000"/>
                </a:solidFill>
                <a:effectLst/>
                <a:latin typeface="微软雅黑" panose="020B0503020204020204" pitchFamily="34" charset="-122"/>
                <a:ea typeface="微软雅黑" panose="020B0503020204020204" pitchFamily="34" charset="-122"/>
              </a:rPr>
              <a:t>力</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l">
              <a:buFont typeface="+mj-lt"/>
              <a:buAutoNum type="arabicPeriod"/>
            </a:pPr>
            <a:r>
              <a:rPr lang="zh-CN" altLang="en-US" b="1" i="0" dirty="0">
                <a:solidFill>
                  <a:srgbClr val="24292F"/>
                </a:solidFill>
                <a:effectLst/>
                <a:latin typeface="Noto Sans" panose="020B0502040504020204" pitchFamily="34" charset="0"/>
              </a:rPr>
              <a:t>降低延迟：</a:t>
            </a:r>
            <a:r>
              <a:rPr lang="zh-CN" altLang="en-US" b="0" i="0" dirty="0">
                <a:solidFill>
                  <a:srgbClr val="24292F"/>
                </a:solidFill>
                <a:effectLst/>
                <a:latin typeface="Noto Sans" panose="020B0502040504020204" pitchFamily="34" charset="0"/>
              </a:rPr>
              <a:t> 在车联网中，一些关键应用需要快速响应，如车辆之间的通信、交通管理等。通过在车辆附近部署边缘服务器，可以将数据处理和应用服务放置在离车辆更近的地方，从而降低数据传输的延迟，实现更快速的响应。</a:t>
            </a:r>
          </a:p>
          <a:p>
            <a:pPr algn="l">
              <a:buFont typeface="+mj-lt"/>
              <a:buAutoNum type="arabicPeriod"/>
            </a:pPr>
            <a:r>
              <a:rPr lang="zh-CN" altLang="en-US" b="1" i="0" dirty="0">
                <a:solidFill>
                  <a:srgbClr val="24292F"/>
                </a:solidFill>
                <a:effectLst/>
                <a:latin typeface="Noto Sans" panose="020B0502040504020204" pitchFamily="34" charset="0"/>
              </a:rPr>
              <a:t>提高数据安全性：</a:t>
            </a:r>
            <a:r>
              <a:rPr lang="zh-CN" altLang="en-US" b="0" i="0" dirty="0">
                <a:solidFill>
                  <a:srgbClr val="24292F"/>
                </a:solidFill>
                <a:effectLst/>
                <a:latin typeface="Noto Sans" panose="020B0502040504020204" pitchFamily="34" charset="0"/>
              </a:rPr>
              <a:t> 车联网涉及到大量的车辆数据和个人隐私信息，数据安全性是一个重要考虑因素。通过在边缘设备上进行数据处理和分析，可以减少数据在传输过程中的风险，提高数据的安全性和隐私保护。</a:t>
            </a:r>
          </a:p>
          <a:p>
            <a:pPr algn="l">
              <a:buFont typeface="+mj-lt"/>
              <a:buAutoNum type="arabicPeriod"/>
            </a:pPr>
            <a:r>
              <a:rPr lang="zh-CN" altLang="en-US" b="1" i="0" dirty="0">
                <a:solidFill>
                  <a:srgbClr val="24292F"/>
                </a:solidFill>
                <a:effectLst/>
                <a:latin typeface="Noto Sans" panose="020B0502040504020204" pitchFamily="34" charset="0"/>
              </a:rPr>
              <a:t>减轻网络负载：</a:t>
            </a:r>
            <a:r>
              <a:rPr lang="zh-CN" altLang="en-US" b="0" i="0" dirty="0">
                <a:solidFill>
                  <a:srgbClr val="24292F"/>
                </a:solidFill>
                <a:effectLst/>
                <a:latin typeface="Noto Sans" panose="020B0502040504020204" pitchFamily="34" charset="0"/>
              </a:rPr>
              <a:t> 在车联网中，大量车辆产生的数据需要传输到中心服务器进行处理，会造成网络拥堵和负载增加。通过在边缘服务器上进行部分数据处理和分析，可以减轻网络负载，提高网络的效率和稳定性。</a:t>
            </a:r>
          </a:p>
          <a:p>
            <a:pPr algn="l">
              <a:buFont typeface="+mj-lt"/>
              <a:buAutoNum type="arabicPeriod"/>
            </a:pPr>
            <a:r>
              <a:rPr lang="zh-CN" altLang="en-US" b="1" i="0" dirty="0">
                <a:solidFill>
                  <a:srgbClr val="24292F"/>
                </a:solidFill>
                <a:effectLst/>
                <a:latin typeface="Noto Sans" panose="020B0502040504020204" pitchFamily="34" charset="0"/>
              </a:rPr>
              <a:t>支持实时决策：</a:t>
            </a:r>
            <a:r>
              <a:rPr lang="zh-CN" altLang="en-US" b="0" i="0" dirty="0">
                <a:solidFill>
                  <a:srgbClr val="24292F"/>
                </a:solidFill>
                <a:effectLst/>
                <a:latin typeface="Noto Sans" panose="020B0502040504020204" pitchFamily="34" charset="0"/>
              </a:rPr>
              <a:t> 在车联网中，一些应用需要实时的数据处理和决策支持，如交通拥堵预警、自动驾驶等。通过移动边缘计算，可以在边缘设备上实时处理数据，快速响应并支持实时决策的需求。</a:t>
            </a:r>
          </a:p>
          <a:p>
            <a:pPr algn="l">
              <a:buFont typeface="+mj-lt"/>
              <a:buAutoNum type="arabicPeriod"/>
            </a:pPr>
            <a:r>
              <a:rPr lang="zh-CN" altLang="en-US" b="1" i="0" dirty="0">
                <a:solidFill>
                  <a:srgbClr val="24292F"/>
                </a:solidFill>
                <a:effectLst/>
                <a:latin typeface="Noto Sans" panose="020B0502040504020204" pitchFamily="34" charset="0"/>
              </a:rPr>
              <a:t>提升系统可扩展性：</a:t>
            </a:r>
            <a:r>
              <a:rPr lang="zh-CN" altLang="en-US" b="0" i="0" dirty="0">
                <a:solidFill>
                  <a:srgbClr val="24292F"/>
                </a:solidFill>
                <a:effectLst/>
                <a:latin typeface="Noto Sans" panose="020B0502040504020204" pitchFamily="34" charset="0"/>
              </a:rPr>
              <a:t> 引入移动边缘计算可以将计算资源和服务灵活部署在不同的边缘节点上，根据需求动态调整资源分配，提升系统的可扩展性和灵活性，适应车联网快速发展的需求。</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66700" marR="0" lvl="0" indent="266700" algn="just" defTabSz="914400" rtl="0" eaLnBrk="1" fontAlgn="auto" latinLnBrk="0" hangingPunct="1">
              <a:lnSpc>
                <a:spcPct val="100000"/>
              </a:lnSpc>
              <a:spcBef>
                <a:spcPts val="0"/>
              </a:spcBef>
              <a:spcAft>
                <a:spcPts val="0"/>
              </a:spcAft>
              <a:buClrTx/>
              <a:buSzTx/>
              <a:buFontTx/>
              <a:buNone/>
              <a:tabLst/>
              <a:defRPr/>
            </a:pPr>
            <a:r>
              <a:rPr lang="zh-CN" altLang="en-US" sz="1050" kern="100" dirty="0">
                <a:effectLst/>
                <a:latin typeface="等线" panose="02010600030101010101" charset="-122"/>
                <a:ea typeface="等线" panose="02010600030101010101" charset="-122"/>
                <a:cs typeface="Times New Roman" panose="02020603050405020304" pitchFamily="18" charset="0"/>
              </a:rPr>
              <a:t>意义</a:t>
            </a:r>
            <a:r>
              <a:rPr lang="en-US" altLang="zh-CN" sz="1050" kern="100" dirty="0">
                <a:effectLst/>
                <a:latin typeface="等线" panose="02010600030101010101" charset="-122"/>
                <a:ea typeface="等线" panose="02010600030101010101" charset="-122"/>
                <a:cs typeface="Times New Roman" panose="02020603050405020304" pitchFamily="18" charset="0"/>
              </a:rPr>
              <a:t>:</a:t>
            </a:r>
            <a:r>
              <a:rPr lang="zh-CN" altLang="zh-CN" sz="1050" b="1" kern="100" dirty="0">
                <a:effectLst/>
                <a:latin typeface="等线" panose="02010600030101010101" charset="-122"/>
                <a:ea typeface="等线" panose="02010600030101010101" charset="-122"/>
                <a:cs typeface="Times New Roman" panose="02020603050405020304" pitchFamily="18" charset="0"/>
              </a:rPr>
              <a:t>随着移动设备的轻便性和功能的完备性，各类计算密集型应用</a:t>
            </a:r>
            <a:r>
              <a:rPr lang="en-US" altLang="zh-CN" sz="1050" b="1" kern="100" dirty="0">
                <a:effectLst/>
                <a:latin typeface="等线" panose="02010600030101010101" charset="-122"/>
                <a:ea typeface="等线" panose="02010600030101010101" charset="-122"/>
                <a:cs typeface="Times New Roman" panose="02020603050405020304" pitchFamily="18" charset="0"/>
              </a:rPr>
              <a:t>(</a:t>
            </a:r>
            <a:r>
              <a:rPr lang="zh-CN" altLang="zh-CN" sz="1050" b="1" kern="100" dirty="0">
                <a:effectLst/>
                <a:latin typeface="等线" panose="02010600030101010101" charset="-122"/>
                <a:ea typeface="等线" panose="02010600030101010101" charset="-122"/>
                <a:cs typeface="Times New Roman" panose="02020603050405020304" pitchFamily="18" charset="0"/>
              </a:rPr>
              <a:t>超高清视频流分析、智能驾驶，虚拟现实、增强现实、人脸识别等</a:t>
            </a:r>
            <a:r>
              <a:rPr lang="en-US" altLang="zh-CN" sz="1050" b="1" kern="100" dirty="0">
                <a:effectLst/>
                <a:latin typeface="等线" panose="02010600030101010101" charset="-122"/>
                <a:ea typeface="等线" panose="02010600030101010101" charset="-122"/>
                <a:cs typeface="Times New Roman" panose="02020603050405020304" pitchFamily="18" charset="0"/>
              </a:rPr>
              <a:t>)</a:t>
            </a:r>
            <a:r>
              <a:rPr lang="zh-CN" altLang="zh-CN" sz="1050" b="1" kern="100" dirty="0">
                <a:effectLst/>
                <a:latin typeface="等线" panose="02010600030101010101" charset="-122"/>
                <a:ea typeface="等线" panose="02010600030101010101" charset="-122"/>
                <a:cs typeface="Times New Roman" panose="02020603050405020304" pitchFamily="18" charset="0"/>
              </a:rPr>
              <a:t>也寻求在移动设备上运行的机会。但是受限于移动设备其自身</a:t>
            </a:r>
            <a:r>
              <a:rPr lang="en-US" altLang="zh-CN" sz="1050" b="1" kern="100" dirty="0">
                <a:effectLst/>
                <a:latin typeface="等线" panose="02010600030101010101" charset="-122"/>
                <a:ea typeface="等线" panose="02010600030101010101" charset="-122"/>
                <a:cs typeface="Times New Roman" panose="02020603050405020304" pitchFamily="18" charset="0"/>
              </a:rPr>
              <a:t>CPU</a:t>
            </a:r>
            <a:r>
              <a:rPr lang="zh-CN" altLang="zh-CN" sz="1050" b="1" kern="100" dirty="0">
                <a:effectLst/>
                <a:latin typeface="等线" panose="02010600030101010101" charset="-122"/>
                <a:ea typeface="等线" panose="02010600030101010101" charset="-122"/>
                <a:cs typeface="Times New Roman" panose="02020603050405020304" pitchFamily="18" charset="0"/>
              </a:rPr>
              <a:t>的计算能力和电池容量，导致该类应用很难在移动设备上实现部署应用。</a:t>
            </a:r>
          </a:p>
          <a:p>
            <a:pPr marL="266700" indent="266700" algn="just"/>
            <a:r>
              <a:rPr lang="zh-CN" altLang="en-US" sz="1050" kern="100" dirty="0">
                <a:effectLst/>
                <a:latin typeface="等线" panose="02010600030101010101" charset="-122"/>
                <a:ea typeface="等线" panose="02010600030101010101" charset="-122"/>
                <a:cs typeface="Times New Roman" panose="02020603050405020304" pitchFamily="18" charset="0"/>
              </a:rPr>
              <a:t>任务卸载作为 </a:t>
            </a:r>
            <a:r>
              <a:rPr lang="en-US" altLang="zh-CN" sz="1050" kern="100" dirty="0">
                <a:effectLst/>
                <a:latin typeface="等线" panose="02010600030101010101" charset="-122"/>
                <a:ea typeface="等线" panose="02010600030101010101" charset="-122"/>
                <a:cs typeface="Times New Roman" panose="02020603050405020304" pitchFamily="18" charset="0"/>
              </a:rPr>
              <a:t>MEC </a:t>
            </a:r>
            <a:r>
              <a:rPr lang="zh-CN" altLang="en-US" sz="1050" kern="100" dirty="0">
                <a:effectLst/>
                <a:latin typeface="等线" panose="02010600030101010101" charset="-122"/>
                <a:ea typeface="等线" panose="02010600030101010101" charset="-122"/>
                <a:cs typeface="Times New Roman" panose="02020603050405020304" pitchFamily="18" charset="0"/>
              </a:rPr>
              <a:t>中关键研究课题之一，其目的是通过将移动终端设备的部分或全部计算任务卸载到边缘服务器上进行处理，以弥补移动终端设备在能耗、计算和存储资源方面的不足，且能够有效延长移动终端设备的电池寿命。</a:t>
            </a:r>
            <a:endParaRPr lang="en-US" altLang="zh-CN" sz="1050" kern="100" dirty="0">
              <a:effectLst/>
              <a:latin typeface="等线" panose="02010600030101010101" charset="-122"/>
              <a:ea typeface="等线" panose="02010600030101010101" charset="-122"/>
              <a:cs typeface="Times New Roman" panose="02020603050405020304" pitchFamily="18" charset="0"/>
            </a:endParaRPr>
          </a:p>
          <a:p>
            <a:pPr marL="266700" indent="266700" algn="just"/>
            <a:r>
              <a:rPr lang="zh-CN" altLang="en-US" sz="1050" kern="100" dirty="0">
                <a:effectLst/>
                <a:latin typeface="等线" panose="02010600030101010101" charset="-122"/>
                <a:ea typeface="等线" panose="02010600030101010101" charset="-122"/>
                <a:cs typeface="Times New Roman" panose="02020603050405020304" pitchFamily="18" charset="0"/>
              </a:rPr>
              <a:t>卸载决策和资源分配作为任务卸载的两个关键技术，其中，卸载决策解决哪些计算任务需要被卸载执行，哪些计算任务需在本地终端设备上执行；需卸载执行的计算任务应该被卸载到边缘服务器还是远程云服务器上执行。通常需要考虑网络延迟、计算任务所需的时延和能耗及终端设备的计算能力等因素以得出计算任务的最优卸载决策，以实现更低的延迟和能耗开销。资源分配包括边缘服务器上为卸载用户分配计算资源和存储资源，在进行资源分配时需要考虑边缘服务器计算和存储能力、任务优先级等因素以实现资源的高效利用</a:t>
            </a:r>
            <a:endParaRPr lang="en-US" altLang="zh-CN" sz="1050" kern="100" dirty="0">
              <a:effectLst/>
              <a:latin typeface="等线" panose="02010600030101010101" charset="-122"/>
              <a:ea typeface="等线" panose="02010600030101010101" charset="-122"/>
              <a:cs typeface="Times New Roman" panose="02020603050405020304" pitchFamily="18" charset="0"/>
            </a:endParaRPr>
          </a:p>
          <a:p>
            <a:pPr marL="266700" indent="266700" algn="just"/>
            <a:r>
              <a:rPr lang="zh-CN" altLang="en-US" sz="1400" b="0" i="0" dirty="0">
                <a:solidFill>
                  <a:srgbClr val="24292F"/>
                </a:solidFill>
                <a:effectLst/>
                <a:latin typeface="Noto Sans" panose="020B0502040504020204" pitchFamily="34" charset="0"/>
              </a:rPr>
              <a:t>卸载决策是指确定将任务（包括计算任务和数据传输任务）卸载到何处进行处理的决策过程。计算卸载则是卸载决策的一种具体实现，指的是将计算任务卸载到边缘服务器或云服务器上进行处理。</a:t>
            </a:r>
            <a:endParaRPr lang="en-US" altLang="zh-CN" sz="1050" kern="100" dirty="0">
              <a:effectLst/>
              <a:latin typeface="等线" panose="02010600030101010101" charset="-122"/>
              <a:ea typeface="等线" panose="02010600030101010101"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微软雅黑" panose="020B0503020204020204" pitchFamily="34" charset="-122"/>
                <a:ea typeface="微软雅黑" panose="020B0503020204020204" pitchFamily="34" charset="-122"/>
              </a:rPr>
              <a:t>在无线网络中，现有的优化方法主要分为两类，即基于模型的理论方法和数据驱动的</a:t>
            </a:r>
            <a:r>
              <a:rPr lang="en-US" altLang="zh-CN" b="0" i="0" dirty="0">
                <a:solidFill>
                  <a:srgbClr val="008000"/>
                </a:solidFill>
                <a:effectLst/>
                <a:latin typeface="微软雅黑" panose="020B0503020204020204" pitchFamily="34" charset="-122"/>
                <a:ea typeface="微软雅黑" panose="020B0503020204020204" pitchFamily="34" charset="-122"/>
              </a:rPr>
              <a:t>DL</a:t>
            </a:r>
            <a:r>
              <a:rPr lang="zh-CN" altLang="en-US" b="0" i="0" dirty="0">
                <a:solidFill>
                  <a:srgbClr val="000000"/>
                </a:solidFill>
                <a:effectLst/>
                <a:latin typeface="微软雅黑" panose="020B0503020204020204" pitchFamily="34" charset="-122"/>
                <a:ea typeface="微软雅黑" panose="020B0503020204020204" pitchFamily="34" charset="-122"/>
              </a:rPr>
              <a:t>方法。</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l"/>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l"/>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基于模型的理论方法是指完全依赖于</a:t>
            </a:r>
            <a:r>
              <a:rPr lang="zh-CN" altLang="en-US" b="0" i="0" dirty="0">
                <a:solidFill>
                  <a:srgbClr val="008000"/>
                </a:solidFill>
                <a:effectLst/>
                <a:latin typeface="微软雅黑" panose="020B0503020204020204" pitchFamily="34" charset="-122"/>
                <a:ea typeface="微软雅黑" panose="020B0503020204020204" pitchFamily="34" charset="-122"/>
              </a:rPr>
              <a:t>已</a:t>
            </a:r>
            <a:r>
              <a:rPr lang="zh-CN" altLang="en-US" b="0" i="0" dirty="0">
                <a:solidFill>
                  <a:srgbClr val="000000"/>
                </a:solidFill>
                <a:effectLst/>
                <a:latin typeface="微软雅黑" panose="020B0503020204020204" pitchFamily="34" charset="-122"/>
                <a:ea typeface="微软雅黑" panose="020B0503020204020204" pitchFamily="34" charset="-122"/>
              </a:rPr>
              <a:t>验证的理论模型</a:t>
            </a:r>
            <a:r>
              <a:rPr lang="zh-CN" altLang="en-US" b="0" i="0" dirty="0">
                <a:solidFill>
                  <a:srgbClr val="008000"/>
                </a:solidFill>
                <a:effectLst/>
                <a:latin typeface="微软雅黑" panose="020B0503020204020204" pitchFamily="34" charset="-122"/>
                <a:ea typeface="微软雅黑" panose="020B0503020204020204" pitchFamily="34" charset="-122"/>
              </a:rPr>
              <a:t>来优化无线网络的技术和算法，</a:t>
            </a:r>
            <a:r>
              <a:rPr lang="zh-CN" altLang="en-US" b="0" i="0" dirty="0">
                <a:solidFill>
                  <a:srgbClr val="000000"/>
                </a:solidFill>
                <a:effectLst/>
                <a:latin typeface="微软雅黑" panose="020B0503020204020204" pitchFamily="34" charset="-122"/>
                <a:ea typeface="微软雅黑" panose="020B0503020204020204" pitchFamily="34" charset="-122"/>
              </a:rPr>
              <a:t>如通信理论、信号处理和优化理论，称为通信特定领域知识。基于这些领域知识，基于模型的方法通过一系列可解释的逻辑规则和数学公式</a:t>
            </a:r>
            <a:r>
              <a:rPr lang="zh-CN" altLang="en-US" b="0" i="0" dirty="0">
                <a:solidFill>
                  <a:srgbClr val="008000"/>
                </a:solidFill>
                <a:effectLst/>
                <a:latin typeface="微软雅黑" panose="020B0503020204020204" pitchFamily="34" charset="-122"/>
                <a:ea typeface="微软雅黑" panose="020B0503020204020204" pitchFamily="34" charset="-122"/>
              </a:rPr>
              <a:t>对</a:t>
            </a:r>
            <a:r>
              <a:rPr lang="zh-CN" altLang="en-US" b="0" i="0" dirty="0">
                <a:solidFill>
                  <a:srgbClr val="000000"/>
                </a:solidFill>
                <a:effectLst/>
                <a:latin typeface="微软雅黑" panose="020B0503020204020204" pitchFamily="34" charset="-122"/>
                <a:ea typeface="微软雅黑" panose="020B0503020204020204" pitchFamily="34" charset="-122"/>
              </a:rPr>
              <a:t>无线网络</a:t>
            </a:r>
            <a:r>
              <a:rPr lang="zh-CN" altLang="en-US" b="0" i="0" dirty="0">
                <a:solidFill>
                  <a:srgbClr val="008000"/>
                </a:solidFill>
                <a:effectLst/>
                <a:latin typeface="微软雅黑" panose="020B0503020204020204" pitchFamily="34" charset="-122"/>
                <a:ea typeface="微软雅黑" panose="020B0503020204020204" pitchFamily="34" charset="-122"/>
              </a:rPr>
              <a:t>进行优化</a:t>
            </a:r>
            <a:r>
              <a:rPr lang="zh-CN" altLang="en-US" b="0" i="0" dirty="0">
                <a:solidFill>
                  <a:srgbClr val="000000"/>
                </a:solidFill>
                <a:effectLst/>
                <a:latin typeface="微软雅黑" panose="020B0503020204020204" pitchFamily="34" charset="-122"/>
                <a:ea typeface="微软雅黑" panose="020B0503020204020204" pitchFamily="34" charset="-122"/>
              </a:rPr>
              <a:t>。</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l"/>
            <a:r>
              <a:rPr lang="zh-CN" altLang="en-US" b="0" i="0" dirty="0">
                <a:solidFill>
                  <a:srgbClr val="000000"/>
                </a:solidFill>
                <a:effectLst/>
                <a:latin typeface="微软雅黑" panose="020B0503020204020204" pitchFamily="34" charset="-122"/>
                <a:ea typeface="微软雅黑" panose="020B0503020204020204" pitchFamily="34" charset="-122"/>
              </a:rPr>
              <a:t>然而，</a:t>
            </a:r>
            <a:r>
              <a:rPr lang="en-US" altLang="zh-CN" b="0" i="0" dirty="0">
                <a:solidFill>
                  <a:srgbClr val="000000"/>
                </a:solidFill>
                <a:effectLst/>
                <a:latin typeface="微软雅黑" panose="020B0503020204020204" pitchFamily="34" charset="-122"/>
                <a:ea typeface="微软雅黑" panose="020B0503020204020204" pitchFamily="34" charset="-122"/>
              </a:rPr>
              <a:t>6G</a:t>
            </a:r>
            <a:r>
              <a:rPr lang="zh-CN" altLang="en-US" b="0" i="0" dirty="0">
                <a:solidFill>
                  <a:srgbClr val="000000"/>
                </a:solidFill>
                <a:effectLst/>
                <a:latin typeface="微软雅黑" panose="020B0503020204020204" pitchFamily="34" charset="-122"/>
                <a:ea typeface="微软雅黑" panose="020B0503020204020204" pitchFamily="34" charset="-122"/>
              </a:rPr>
              <a:t>网络</a:t>
            </a:r>
            <a:r>
              <a:rPr lang="zh-CN" altLang="en-US" b="0" i="0" dirty="0">
                <a:solidFill>
                  <a:srgbClr val="008000"/>
                </a:solidFill>
                <a:effectLst/>
                <a:latin typeface="微软雅黑" panose="020B0503020204020204" pitchFamily="34" charset="-122"/>
                <a:ea typeface="微软雅黑" panose="020B0503020204020204" pitchFamily="34" charset="-122"/>
              </a:rPr>
              <a:t>以其</a:t>
            </a:r>
            <a:r>
              <a:rPr lang="zh-CN" altLang="en-US" b="0" i="0" dirty="0">
                <a:solidFill>
                  <a:srgbClr val="000000"/>
                </a:solidFill>
                <a:effectLst/>
                <a:latin typeface="微软雅黑" panose="020B0503020204020204" pitchFamily="34" charset="-122"/>
                <a:ea typeface="微软雅黑" panose="020B0503020204020204" pitchFamily="34" charset="-122"/>
              </a:rPr>
              <a:t>多样</a:t>
            </a:r>
            <a:r>
              <a:rPr lang="zh-CN" altLang="en-US" b="0" i="0" dirty="0">
                <a:solidFill>
                  <a:srgbClr val="008000"/>
                </a:solidFill>
                <a:effectLst/>
                <a:latin typeface="微软雅黑" panose="020B0503020204020204" pitchFamily="34" charset="-122"/>
                <a:ea typeface="微软雅黑" panose="020B0503020204020204" pitchFamily="34" charset="-122"/>
              </a:rPr>
              <a:t>化的服务</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8000"/>
                </a:solidFill>
                <a:effectLst/>
                <a:latin typeface="微软雅黑" panose="020B0503020204020204" pitchFamily="34" charset="-122"/>
                <a:ea typeface="微软雅黑" panose="020B0503020204020204" pitchFamily="34" charset="-122"/>
              </a:rPr>
              <a:t>定制的</a:t>
            </a:r>
            <a:r>
              <a:rPr lang="zh-CN" altLang="en-US" b="0" i="0" dirty="0">
                <a:solidFill>
                  <a:srgbClr val="000000"/>
                </a:solidFill>
                <a:effectLst/>
                <a:latin typeface="微软雅黑" panose="020B0503020204020204" pitchFamily="34" charset="-122"/>
                <a:ea typeface="微软雅黑" panose="020B0503020204020204" pitchFamily="34" charset="-122"/>
              </a:rPr>
              <a:t>需求、</a:t>
            </a:r>
            <a:r>
              <a:rPr lang="zh-CN" altLang="en-US" b="0" i="0" dirty="0">
                <a:solidFill>
                  <a:srgbClr val="008000"/>
                </a:solidFill>
                <a:effectLst/>
                <a:latin typeface="微软雅黑" panose="020B0503020204020204" pitchFamily="34" charset="-122"/>
                <a:ea typeface="微软雅黑" panose="020B0503020204020204" pitchFamily="34" charset="-122"/>
              </a:rPr>
              <a:t>多维的</a:t>
            </a:r>
            <a:r>
              <a:rPr lang="zh-CN" altLang="en-US" b="0" i="0" dirty="0">
                <a:solidFill>
                  <a:srgbClr val="000000"/>
                </a:solidFill>
                <a:effectLst/>
                <a:latin typeface="微软雅黑" panose="020B0503020204020204" pitchFamily="34" charset="-122"/>
                <a:ea typeface="微软雅黑" panose="020B0503020204020204" pitchFamily="34" charset="-122"/>
              </a:rPr>
              <a:t>资源</a:t>
            </a:r>
            <a:r>
              <a:rPr lang="zh-CN" altLang="en-US" b="0" i="0" dirty="0">
                <a:solidFill>
                  <a:srgbClr val="008000"/>
                </a:solidFill>
                <a:effectLst/>
                <a:latin typeface="微软雅黑" panose="020B0503020204020204" pitchFamily="34" charset="-122"/>
                <a:ea typeface="微软雅黑" panose="020B0503020204020204" pitchFamily="34" charset="-122"/>
              </a:rPr>
              <a:t>和大</a:t>
            </a:r>
            <a:r>
              <a:rPr lang="zh-CN" altLang="en-US" b="0" i="0" dirty="0">
                <a:solidFill>
                  <a:srgbClr val="000000"/>
                </a:solidFill>
                <a:effectLst/>
                <a:latin typeface="微软雅黑" panose="020B0503020204020204" pitchFamily="34" charset="-122"/>
                <a:ea typeface="微软雅黑" panose="020B0503020204020204" pitchFamily="34" charset="-122"/>
              </a:rPr>
              <a:t>规模</a:t>
            </a:r>
            <a:r>
              <a:rPr lang="zh-CN" altLang="en-US" b="0" i="0" dirty="0">
                <a:solidFill>
                  <a:srgbClr val="008000"/>
                </a:solidFill>
                <a:effectLst/>
                <a:latin typeface="微软雅黑" panose="020B0503020204020204" pitchFamily="34" charset="-122"/>
                <a:ea typeface="微软雅黑" panose="020B0503020204020204" pitchFamily="34" charset="-122"/>
              </a:rPr>
              <a:t>的连接节</a:t>
            </a:r>
            <a:r>
              <a:rPr lang="zh-CN" altLang="en-US" b="0" i="0" dirty="0">
                <a:solidFill>
                  <a:srgbClr val="000000"/>
                </a:solidFill>
                <a:effectLst/>
                <a:latin typeface="微软雅黑" panose="020B0503020204020204" pitchFamily="34" charset="-122"/>
                <a:ea typeface="微软雅黑" panose="020B0503020204020204" pitchFamily="34" charset="-122"/>
              </a:rPr>
              <a:t>点，对基于模型的网络优化提出了重大挑战。</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l"/>
            <a:r>
              <a:rPr lang="zh-CN" altLang="en-US" b="0" i="0" dirty="0">
                <a:solidFill>
                  <a:srgbClr val="000000"/>
                </a:solidFill>
                <a:effectLst/>
                <a:latin typeface="微软雅黑" panose="020B0503020204020204" pitchFamily="34" charset="-122"/>
                <a:ea typeface="微软雅黑" panose="020B0503020204020204" pitchFamily="34" charset="-122"/>
              </a:rPr>
              <a:t>不足</a:t>
            </a:r>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首先，为了使复杂的网络优化问题易于处理，基于模型的方法通常对无线网络（如高斯噪声和线性系统）</a:t>
            </a:r>
            <a:r>
              <a:rPr lang="zh-CN" altLang="en-US" b="0" i="0" dirty="0">
                <a:solidFill>
                  <a:srgbClr val="008000"/>
                </a:solidFill>
                <a:effectLst/>
                <a:latin typeface="微软雅黑" panose="020B0503020204020204" pitchFamily="34" charset="-122"/>
                <a:ea typeface="微软雅黑" panose="020B0503020204020204" pitchFamily="34" charset="-122"/>
              </a:rPr>
              <a:t>进行模拟</a:t>
            </a:r>
            <a:r>
              <a:rPr lang="zh-CN" altLang="en-US" b="0" i="0" dirty="0">
                <a:solidFill>
                  <a:srgbClr val="000000"/>
                </a:solidFill>
                <a:effectLst/>
                <a:latin typeface="微软雅黑" panose="020B0503020204020204" pitchFamily="34" charset="-122"/>
                <a:ea typeface="微软雅黑" panose="020B0503020204020204" pitchFamily="34" charset="-122"/>
              </a:rPr>
              <a:t>假设，导致系统模型不准确和</a:t>
            </a:r>
            <a:r>
              <a:rPr lang="zh-CN" altLang="en-US" b="0" i="0" dirty="0">
                <a:solidFill>
                  <a:srgbClr val="008000"/>
                </a:solidFill>
                <a:effectLst/>
                <a:latin typeface="微软雅黑" panose="020B0503020204020204" pitchFamily="34" charset="-122"/>
                <a:ea typeface="微软雅黑" panose="020B0503020204020204" pitchFamily="34" charset="-122"/>
              </a:rPr>
              <a:t>解</a:t>
            </a:r>
            <a:r>
              <a:rPr lang="zh-CN" altLang="en-US" b="0" i="0" dirty="0">
                <a:solidFill>
                  <a:srgbClr val="000000"/>
                </a:solidFill>
                <a:effectLst/>
                <a:latin typeface="微软雅黑" panose="020B0503020204020204" pitchFamily="34" charset="-122"/>
                <a:ea typeface="微软雅黑" panose="020B0503020204020204" pitchFamily="34" charset="-122"/>
              </a:rPr>
              <a:t>次优。</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l"/>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l"/>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数据驱动的</a:t>
            </a:r>
            <a:r>
              <a:rPr lang="en-US" altLang="zh-CN" b="0" i="0" dirty="0">
                <a:solidFill>
                  <a:srgbClr val="008000"/>
                </a:solidFill>
                <a:effectLst/>
                <a:latin typeface="微软雅黑" panose="020B0503020204020204" pitchFamily="34" charset="-122"/>
                <a:ea typeface="微软雅黑" panose="020B0503020204020204" pitchFamily="34" charset="-122"/>
              </a:rPr>
              <a:t>DL</a:t>
            </a:r>
            <a:r>
              <a:rPr lang="zh-CN" altLang="en-US" b="0" i="0" dirty="0">
                <a:solidFill>
                  <a:srgbClr val="000000"/>
                </a:solidFill>
                <a:effectLst/>
                <a:latin typeface="微软雅黑" panose="020B0503020204020204" pitchFamily="34" charset="-122"/>
                <a:ea typeface="微软雅黑" panose="020B0503020204020204" pitchFamily="34" charset="-122"/>
              </a:rPr>
              <a:t>方法是指利用神经网络直接从数据中学习网络优化策略的方法。具体</a:t>
            </a:r>
            <a:r>
              <a:rPr lang="zh-CN" altLang="en-US" b="0" i="0" dirty="0">
                <a:solidFill>
                  <a:srgbClr val="008000"/>
                </a:solidFill>
                <a:effectLst/>
                <a:latin typeface="微软雅黑" panose="020B0503020204020204" pitchFamily="34" charset="-122"/>
                <a:ea typeface="微软雅黑" panose="020B0503020204020204" pitchFamily="34" charset="-122"/>
              </a:rPr>
              <a:t>而言</a:t>
            </a:r>
            <a:r>
              <a:rPr lang="zh-CN" altLang="en-US" b="0" i="0" dirty="0">
                <a:solidFill>
                  <a:srgbClr val="000000"/>
                </a:solidFill>
                <a:effectLst/>
                <a:latin typeface="微软雅黑" panose="020B0503020204020204" pitchFamily="34" charset="-122"/>
                <a:ea typeface="微软雅黑" panose="020B0503020204020204" pitchFamily="34" charset="-122"/>
              </a:rPr>
              <a:t>，网络优化问题被重新表述为回归任务，其中</a:t>
            </a:r>
            <a:r>
              <a:rPr lang="zh-CN" altLang="en-US" b="0" i="0" dirty="0">
                <a:solidFill>
                  <a:srgbClr val="008000"/>
                </a:solidFill>
                <a:effectLst/>
                <a:latin typeface="微软雅黑" panose="020B0503020204020204" pitchFamily="34" charset="-122"/>
                <a:ea typeface="微软雅黑" panose="020B0503020204020204" pitchFamily="34" charset="-122"/>
              </a:rPr>
              <a:t>通过神经</a:t>
            </a:r>
            <a:r>
              <a:rPr lang="zh-CN" altLang="en-US" b="0" i="0" dirty="0">
                <a:solidFill>
                  <a:srgbClr val="000000"/>
                </a:solidFill>
                <a:effectLst/>
                <a:latin typeface="微软雅黑" panose="020B0503020204020204" pitchFamily="34" charset="-122"/>
                <a:ea typeface="微软雅黑" panose="020B0503020204020204" pitchFamily="34" charset="-122"/>
              </a:rPr>
              <a:t>网络</a:t>
            </a:r>
            <a:r>
              <a:rPr lang="zh-CN" altLang="en-US" b="0" i="0" dirty="0">
                <a:solidFill>
                  <a:srgbClr val="008000"/>
                </a:solidFill>
                <a:effectLst/>
                <a:latin typeface="微软雅黑" panose="020B0503020204020204" pitchFamily="34" charset="-122"/>
                <a:ea typeface="微软雅黑" panose="020B0503020204020204" pitchFamily="34" charset="-122"/>
              </a:rPr>
              <a:t>将网络工作</a:t>
            </a:r>
            <a:r>
              <a:rPr lang="zh-CN" altLang="en-US" b="0" i="0" dirty="0">
                <a:solidFill>
                  <a:srgbClr val="000000"/>
                </a:solidFill>
                <a:effectLst/>
                <a:latin typeface="微软雅黑" panose="020B0503020204020204" pitchFamily="34" charset="-122"/>
                <a:ea typeface="微软雅黑" panose="020B0503020204020204" pitchFamily="34" charset="-122"/>
              </a:rPr>
              <a:t>状态（输入）映射到策略（输出），并从标记</a:t>
            </a:r>
            <a:r>
              <a:rPr lang="zh-CN" altLang="en-US" b="0" i="0" dirty="0">
                <a:solidFill>
                  <a:srgbClr val="008000"/>
                </a:solidFill>
                <a:effectLst/>
                <a:latin typeface="微软雅黑" panose="020B0503020204020204" pitchFamily="34" charset="-122"/>
                <a:ea typeface="微软雅黑" panose="020B0503020204020204" pitchFamily="34" charset="-122"/>
              </a:rPr>
              <a:t>的</a:t>
            </a:r>
            <a:r>
              <a:rPr lang="zh-CN" altLang="en-US" b="0" i="0" dirty="0">
                <a:solidFill>
                  <a:srgbClr val="000000"/>
                </a:solidFill>
                <a:effectLst/>
                <a:latin typeface="微软雅黑" panose="020B0503020204020204" pitchFamily="34" charset="-122"/>
                <a:ea typeface="微软雅黑" panose="020B0503020204020204" pitchFamily="34" charset="-122"/>
              </a:rPr>
              <a:t>数据集中学习其参数。与通用近</a:t>
            </a:r>
            <a:r>
              <a:rPr lang="zh-CN" altLang="en-US" b="0" i="0" dirty="0">
                <a:solidFill>
                  <a:srgbClr val="008000"/>
                </a:solidFill>
                <a:effectLst/>
                <a:latin typeface="微软雅黑" panose="020B0503020204020204" pitchFamily="34" charset="-122"/>
                <a:ea typeface="微软雅黑" panose="020B0503020204020204" pitchFamily="34" charset="-122"/>
              </a:rPr>
              <a:t>似</a:t>
            </a:r>
            <a:r>
              <a:rPr lang="zh-CN" altLang="en-US" b="0" i="0" dirty="0">
                <a:solidFill>
                  <a:srgbClr val="000000"/>
                </a:solidFill>
                <a:effectLst/>
                <a:latin typeface="微软雅黑" panose="020B0503020204020204" pitchFamily="34" charset="-122"/>
                <a:ea typeface="微软雅黑" panose="020B0503020204020204" pitchFamily="34" charset="-122"/>
              </a:rPr>
              <a:t>能力一样，神经网络可以映射广泛的关系，允许数据驱动的方法处理</a:t>
            </a:r>
            <a:r>
              <a:rPr lang="zh-CN" altLang="en-US" b="0" i="0" dirty="0">
                <a:solidFill>
                  <a:srgbClr val="008000"/>
                </a:solidFill>
                <a:effectLst/>
                <a:latin typeface="微软雅黑" panose="020B0503020204020204" pitchFamily="34" charset="-122"/>
                <a:ea typeface="微软雅黑" panose="020B0503020204020204" pitchFamily="34" charset="-122"/>
              </a:rPr>
              <a:t>可能无法获得</a:t>
            </a:r>
            <a:r>
              <a:rPr lang="zh-CN" altLang="en-US" b="0" i="0" dirty="0">
                <a:solidFill>
                  <a:srgbClr val="000000"/>
                </a:solidFill>
                <a:effectLst/>
                <a:latin typeface="微软雅黑" panose="020B0503020204020204" pitchFamily="34" charset="-122"/>
                <a:ea typeface="微软雅黑" panose="020B0503020204020204" pitchFamily="34" charset="-122"/>
              </a:rPr>
              <a:t>分析模型的复杂问题。神经网络的另一个重要优势是其快速的在线推理，尽管需要离线训练，有助于对动态网络的快速响应。</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algn="l"/>
            <a:r>
              <a:rPr lang="zh-CN" altLang="en-US" b="0" i="0" dirty="0">
                <a:solidFill>
                  <a:srgbClr val="000000"/>
                </a:solidFill>
                <a:effectLst/>
                <a:latin typeface="微软雅黑" panose="020B0503020204020204" pitchFamily="34" charset="-122"/>
                <a:ea typeface="微软雅黑" panose="020B0503020204020204" pitchFamily="34" charset="-122"/>
              </a:rPr>
              <a:t>不足</a:t>
            </a:r>
            <a:r>
              <a:rPr lang="en-US" altLang="zh-CN" b="0" i="0" dirty="0">
                <a:solidFill>
                  <a:srgbClr val="000000"/>
                </a:solidFill>
                <a:effectLst/>
                <a:latin typeface="微软雅黑" panose="020B0503020204020204" pitchFamily="34" charset="-122"/>
                <a:ea typeface="微软雅黑" panose="020B0503020204020204" pitchFamily="34" charset="-122"/>
              </a:rPr>
              <a:t>: </a:t>
            </a:r>
          </a:p>
          <a:p>
            <a:pPr marL="228600" indent="-228600" algn="l">
              <a:buAutoNum type="arabicPeriod"/>
            </a:pPr>
            <a:r>
              <a:rPr lang="zh-CN" altLang="en-US" b="0" i="0" dirty="0">
                <a:solidFill>
                  <a:srgbClr val="000000"/>
                </a:solidFill>
                <a:effectLst/>
                <a:latin typeface="微软雅黑" panose="020B0503020204020204" pitchFamily="34" charset="-122"/>
                <a:ea typeface="微软雅黑" panose="020B0503020204020204" pitchFamily="34" charset="-122"/>
              </a:rPr>
              <a:t>训练神经网络需要大量高质量的训练数据，这些数据的收集好使，困难 成本高。</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228600" indent="-228600" algn="l">
              <a:buAutoNum type="arabicPeriod"/>
            </a:pPr>
            <a:r>
              <a:rPr lang="zh-CN" altLang="en-US" b="0" i="0" dirty="0">
                <a:solidFill>
                  <a:srgbClr val="000000"/>
                </a:solidFill>
                <a:effectLst/>
                <a:latin typeface="微软雅黑" panose="020B0503020204020204" pitchFamily="34" charset="-122"/>
                <a:ea typeface="微软雅黑" panose="020B0503020204020204" pitchFamily="34" charset="-122"/>
              </a:rPr>
              <a:t>数据驱动方法的训练过程计算开销大。</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228600" indent="-228600" algn="l">
              <a:buAutoNum type="arabicPeriod"/>
            </a:pPr>
            <a:r>
              <a:rPr lang="zh-CN" altLang="en-US" b="0" i="0" dirty="0">
                <a:solidFill>
                  <a:srgbClr val="000000"/>
                </a:solidFill>
                <a:effectLst/>
                <a:latin typeface="微软雅黑" panose="020B0503020204020204" pitchFamily="34" charset="-122"/>
                <a:ea typeface="微软雅黑" panose="020B0503020204020204" pitchFamily="34" charset="-122"/>
              </a:rPr>
              <a:t>神经网络被视为“黑匣子”，因为它们的内部工作原理和机制不容易理解。这种</a:t>
            </a:r>
            <a:r>
              <a:rPr lang="zh-CN" altLang="en-US" b="0" i="0" dirty="0">
                <a:solidFill>
                  <a:srgbClr val="008000"/>
                </a:solidFill>
                <a:effectLst/>
                <a:latin typeface="微软雅黑" panose="020B0503020204020204" pitchFamily="34" charset="-122"/>
                <a:ea typeface="微软雅黑" panose="020B0503020204020204" pitchFamily="34" charset="-122"/>
              </a:rPr>
              <a:t>不</a:t>
            </a:r>
            <a:r>
              <a:rPr lang="zh-CN" altLang="en-US" b="0" i="0" dirty="0">
                <a:solidFill>
                  <a:srgbClr val="000000"/>
                </a:solidFill>
                <a:effectLst/>
                <a:latin typeface="微软雅黑" panose="020B0503020204020204" pitchFamily="34" charset="-122"/>
                <a:ea typeface="微软雅黑" panose="020B0503020204020204" pitchFamily="34" charset="-122"/>
              </a:rPr>
              <a:t>可解释性阻碍了数据驱动方法在网络优化中提供性能保证。</a:t>
            </a:r>
          </a:p>
          <a:p>
            <a:endParaRPr lang="en-US" altLang="zh-CN" dirty="0"/>
          </a:p>
          <a:p>
            <a:pPr marL="171450" indent="-171450">
              <a:buFontTx/>
              <a:buChar char="-"/>
            </a:pPr>
            <a:r>
              <a:rPr lang="zh-CN" altLang="en-US" dirty="0">
                <a:effectLst/>
              </a:rPr>
              <a:t>知识驱动有望集成模型驱动和数据驱动，给出一种更好地优化方法</a:t>
            </a:r>
            <a:endParaRPr lang="en-US" altLang="zh-CN" dirty="0">
              <a:effectLst/>
            </a:endParaRPr>
          </a:p>
          <a:p>
            <a:pPr marL="171450" indent="-171450">
              <a:buFontTx/>
              <a:buChar char="-"/>
            </a:pPr>
            <a:r>
              <a:rPr lang="zh-CN" altLang="en-US" dirty="0">
                <a:effectLst/>
              </a:rPr>
              <a:t>具体</a:t>
            </a:r>
            <a:r>
              <a:rPr lang="zh-CN" altLang="en-US" dirty="0">
                <a:solidFill>
                  <a:srgbClr val="008000"/>
                </a:solidFill>
                <a:effectLst/>
              </a:rPr>
              <a:t>而言</a:t>
            </a:r>
            <a:r>
              <a:rPr lang="zh-CN" altLang="en-US" dirty="0">
                <a:effectLst/>
              </a:rPr>
              <a:t>，</a:t>
            </a:r>
            <a:r>
              <a:rPr lang="zh-CN" altLang="en-US" dirty="0">
                <a:solidFill>
                  <a:srgbClr val="008000"/>
                </a:solidFill>
                <a:effectLst/>
              </a:rPr>
              <a:t>一个</a:t>
            </a:r>
            <a:r>
              <a:rPr lang="zh-CN" altLang="en-US" dirty="0">
                <a:effectLst/>
              </a:rPr>
              <a:t>典型的知识驱动</a:t>
            </a:r>
            <a:r>
              <a:rPr lang="zh-CN" altLang="en-US" dirty="0">
                <a:solidFill>
                  <a:srgbClr val="008000"/>
                </a:solidFill>
                <a:effectLst/>
              </a:rPr>
              <a:t>的</a:t>
            </a:r>
            <a:r>
              <a:rPr lang="en-US" altLang="zh-CN" dirty="0">
                <a:solidFill>
                  <a:srgbClr val="008000"/>
                </a:solidFill>
                <a:effectLst/>
              </a:rPr>
              <a:t>DL</a:t>
            </a:r>
            <a:r>
              <a:rPr lang="zh-CN" altLang="en-US" dirty="0">
                <a:solidFill>
                  <a:srgbClr val="008000"/>
                </a:solidFill>
                <a:effectLst/>
              </a:rPr>
              <a:t> </a:t>
            </a:r>
            <a:r>
              <a:rPr lang="en-US" altLang="zh-CN" dirty="0">
                <a:solidFill>
                  <a:srgbClr val="008000"/>
                </a:solidFill>
                <a:effectLst/>
              </a:rPr>
              <a:t>pipeline</a:t>
            </a:r>
            <a:r>
              <a:rPr lang="zh-CN" altLang="en-US" dirty="0">
                <a:effectLst/>
              </a:rPr>
              <a:t>由四个主要组</a:t>
            </a:r>
            <a:r>
              <a:rPr lang="zh-CN" altLang="en-US" dirty="0">
                <a:solidFill>
                  <a:srgbClr val="008000"/>
                </a:solidFill>
                <a:effectLst/>
              </a:rPr>
              <a:t>成部分</a:t>
            </a:r>
            <a:r>
              <a:rPr lang="zh-CN" altLang="en-US" dirty="0">
                <a:effectLst/>
              </a:rPr>
              <a:t>组成，即训练数据、神经网络模型、学习算法和领域知识，如图</a:t>
            </a:r>
            <a:r>
              <a:rPr lang="en-US" altLang="zh-CN" dirty="0">
                <a:effectLst/>
              </a:rPr>
              <a:t>1</a:t>
            </a:r>
            <a:r>
              <a:rPr lang="zh-CN" altLang="en-US" dirty="0">
                <a:effectLst/>
              </a:rPr>
              <a:t>所示，数据驱动的</a:t>
            </a:r>
            <a:r>
              <a:rPr lang="en-US" altLang="zh-CN" dirty="0">
                <a:solidFill>
                  <a:srgbClr val="008000"/>
                </a:solidFill>
                <a:effectLst/>
              </a:rPr>
              <a:t>DL</a:t>
            </a:r>
            <a:r>
              <a:rPr lang="zh-CN" altLang="en-US" dirty="0">
                <a:effectLst/>
              </a:rPr>
              <a:t>相比，在流水线中</a:t>
            </a:r>
            <a:r>
              <a:rPr lang="zh-CN" altLang="en-US" dirty="0">
                <a:solidFill>
                  <a:srgbClr val="008000"/>
                </a:solidFill>
                <a:effectLst/>
              </a:rPr>
              <a:t>添</a:t>
            </a:r>
            <a:r>
              <a:rPr lang="zh-CN" altLang="en-US" dirty="0">
                <a:effectLst/>
              </a:rPr>
              <a:t>加了额外的领域知识，也称为先验知识，</a:t>
            </a:r>
            <a:r>
              <a:rPr lang="zh-CN" altLang="en-US" dirty="0">
                <a:solidFill>
                  <a:srgbClr val="008000"/>
                </a:solidFill>
                <a:effectLst/>
              </a:rPr>
              <a:t>这些知识</a:t>
            </a:r>
            <a:r>
              <a:rPr lang="zh-CN" altLang="en-US" dirty="0">
                <a:effectLst/>
              </a:rPr>
              <a:t>以各种形式表示，如知识图、迭代算法、概率关系等。</a:t>
            </a:r>
            <a:r>
              <a:rPr lang="zh-CN" altLang="en-US" dirty="0">
                <a:solidFill>
                  <a:srgbClr val="008000"/>
                </a:solidFill>
                <a:effectLst/>
              </a:rPr>
              <a:t>当</a:t>
            </a:r>
            <a:r>
              <a:rPr lang="zh-CN" altLang="en-US" dirty="0">
                <a:effectLst/>
              </a:rPr>
              <a:t>为特定任务构建知识驱动的</a:t>
            </a:r>
            <a:r>
              <a:rPr lang="en-US" altLang="zh-CN" dirty="0">
                <a:solidFill>
                  <a:srgbClr val="008000"/>
                </a:solidFill>
                <a:effectLst/>
              </a:rPr>
              <a:t>DL</a:t>
            </a:r>
            <a:r>
              <a:rPr lang="zh-CN" altLang="en-US" dirty="0">
                <a:effectLst/>
              </a:rPr>
              <a:t>时，利用相应的领域知识来选择训练数据</a:t>
            </a:r>
            <a:r>
              <a:rPr lang="zh-CN" altLang="en-US" dirty="0">
                <a:solidFill>
                  <a:srgbClr val="008000"/>
                </a:solidFill>
                <a:effectLst/>
              </a:rPr>
              <a:t>，</a:t>
            </a:r>
            <a:r>
              <a:rPr lang="zh-CN" altLang="en-US" dirty="0">
                <a:effectLst/>
              </a:rPr>
              <a:t>设计神经网络模型</a:t>
            </a:r>
            <a:r>
              <a:rPr lang="zh-CN" altLang="en-US" dirty="0">
                <a:solidFill>
                  <a:srgbClr val="008000"/>
                </a:solidFill>
                <a:effectLst/>
              </a:rPr>
              <a:t>并</a:t>
            </a:r>
            <a:r>
              <a:rPr lang="zh-CN" altLang="en-US" dirty="0">
                <a:effectLst/>
              </a:rPr>
              <a:t>定制学习算法。</a:t>
            </a:r>
          </a:p>
          <a:p>
            <a:r>
              <a:rPr lang="zh-CN" altLang="en-US" dirty="0">
                <a:effectLst/>
              </a:rPr>
              <a:t>知识驱动的</a:t>
            </a:r>
            <a:r>
              <a:rPr lang="en-US" altLang="zh-CN" dirty="0">
                <a:solidFill>
                  <a:srgbClr val="008000"/>
                </a:solidFill>
                <a:effectLst/>
              </a:rPr>
              <a:t>DL</a:t>
            </a:r>
            <a:r>
              <a:rPr lang="zh-CN" altLang="en-US" dirty="0">
                <a:effectLst/>
              </a:rPr>
              <a:t>方法具有基于模型和数据驱动方法的优</a:t>
            </a:r>
            <a:r>
              <a:rPr lang="zh-CN" altLang="en-US" dirty="0">
                <a:solidFill>
                  <a:srgbClr val="008000"/>
                </a:solidFill>
                <a:effectLst/>
              </a:rPr>
              <a:t>点，因此对网络优化很有吸引力</a:t>
            </a:r>
            <a:r>
              <a:rPr lang="zh-CN" altLang="en-US" dirty="0">
                <a:effectLst/>
              </a:rPr>
              <a:t>。</a:t>
            </a:r>
            <a:endParaRPr lang="en-US" altLang="zh-CN" dirty="0">
              <a:effectLst/>
            </a:endParaRPr>
          </a:p>
          <a:p>
            <a:pPr marL="228600" indent="-228600">
              <a:buAutoNum type="arabicPeriod"/>
            </a:pPr>
            <a:r>
              <a:rPr lang="zh-CN" altLang="en-US" dirty="0">
                <a:effectLst/>
              </a:rPr>
              <a:t>首先，领域知识</a:t>
            </a:r>
            <a:r>
              <a:rPr lang="zh-CN" altLang="en-US" dirty="0">
                <a:solidFill>
                  <a:srgbClr val="008000"/>
                </a:solidFill>
                <a:effectLst/>
              </a:rPr>
              <a:t>边缘集成显著增强了</a:t>
            </a:r>
            <a:r>
              <a:rPr lang="zh-CN" altLang="en-US" dirty="0">
                <a:effectLst/>
              </a:rPr>
              <a:t>神经网络的可解释性，有助于更好地理解和分析网络的行为。</a:t>
            </a:r>
            <a:endParaRPr lang="en-US" altLang="zh-CN" dirty="0">
              <a:effectLst/>
            </a:endParaRPr>
          </a:p>
          <a:p>
            <a:pPr marL="228600" indent="-228600">
              <a:buAutoNum type="arabicPeriod"/>
            </a:pPr>
            <a:r>
              <a:rPr lang="zh-CN" altLang="en-US" dirty="0">
                <a:effectLst/>
              </a:rPr>
              <a:t>这种可解释性还导致了轻量级的知识驱动神经网络，</a:t>
            </a:r>
            <a:r>
              <a:rPr lang="zh-CN" altLang="en-US" dirty="0">
                <a:solidFill>
                  <a:srgbClr val="008000"/>
                </a:solidFill>
                <a:effectLst/>
              </a:rPr>
              <a:t>其</a:t>
            </a:r>
            <a:r>
              <a:rPr lang="zh-CN" altLang="en-US" dirty="0">
                <a:effectLst/>
              </a:rPr>
              <a:t>可学习参数减少</a:t>
            </a:r>
            <a:r>
              <a:rPr lang="zh-CN" altLang="en-US" dirty="0">
                <a:solidFill>
                  <a:srgbClr val="008000"/>
                </a:solidFill>
                <a:effectLst/>
              </a:rPr>
              <a:t>，</a:t>
            </a:r>
            <a:r>
              <a:rPr lang="zh-CN" altLang="en-US" dirty="0">
                <a:effectLst/>
              </a:rPr>
              <a:t>训练数据样本</a:t>
            </a:r>
            <a:r>
              <a:rPr lang="zh-CN" altLang="en-US" dirty="0">
                <a:solidFill>
                  <a:srgbClr val="008000"/>
                </a:solidFill>
                <a:effectLst/>
              </a:rPr>
              <a:t>减少</a:t>
            </a:r>
            <a:r>
              <a:rPr lang="zh-CN" altLang="en-US" dirty="0">
                <a:effectLst/>
              </a:rPr>
              <a:t>，离线计算负担</a:t>
            </a:r>
            <a:r>
              <a:rPr lang="zh-CN" altLang="en-US" dirty="0">
                <a:solidFill>
                  <a:srgbClr val="008000"/>
                </a:solidFill>
                <a:effectLst/>
              </a:rPr>
              <a:t>减轻</a:t>
            </a:r>
            <a:r>
              <a:rPr lang="zh-CN" altLang="en-US" dirty="0">
                <a:effectLst/>
              </a:rPr>
              <a:t>。</a:t>
            </a:r>
            <a:r>
              <a:rPr lang="zh-CN" altLang="en-US" b="0" i="0" dirty="0">
                <a:solidFill>
                  <a:srgbClr val="000000"/>
                </a:solidFill>
                <a:effectLst/>
                <a:latin typeface="微软雅黑" panose="020B0503020204020204" pitchFamily="34" charset="-122"/>
                <a:ea typeface="微软雅黑" panose="020B0503020204020204" pitchFamily="34" charset="-122"/>
              </a:rPr>
              <a:t>与依赖于精确建模的基于模型的理论方法相比，知识驱动的</a:t>
            </a:r>
            <a:r>
              <a:rPr lang="en-US" altLang="zh-CN" b="0" i="0" dirty="0">
                <a:solidFill>
                  <a:srgbClr val="008000"/>
                </a:solidFill>
                <a:effectLst/>
                <a:latin typeface="微软雅黑" panose="020B0503020204020204" pitchFamily="34" charset="-122"/>
                <a:ea typeface="微软雅黑" panose="020B0503020204020204" pitchFamily="34" charset="-122"/>
              </a:rPr>
              <a:t>DL</a:t>
            </a:r>
            <a:r>
              <a:rPr lang="zh-CN" altLang="en-US" b="0" i="0" dirty="0">
                <a:solidFill>
                  <a:srgbClr val="000000"/>
                </a:solidFill>
                <a:effectLst/>
                <a:latin typeface="微软雅黑" panose="020B0503020204020204" pitchFamily="34" charset="-122"/>
                <a:ea typeface="微软雅黑" panose="020B0503020204020204" pitchFamily="34" charset="-122"/>
              </a:rPr>
              <a:t>方法中使用的领域知识</a:t>
            </a:r>
            <a:r>
              <a:rPr lang="zh-CN" altLang="en-US" b="0" i="0" dirty="0">
                <a:solidFill>
                  <a:srgbClr val="008000"/>
                </a:solidFill>
                <a:effectLst/>
                <a:latin typeface="微软雅黑" panose="020B0503020204020204" pitchFamily="34" charset="-122"/>
                <a:ea typeface="微软雅黑" panose="020B0503020204020204" pitchFamily="34" charset="-122"/>
              </a:rPr>
              <a:t>只</a:t>
            </a:r>
            <a:r>
              <a:rPr lang="zh-CN" altLang="en-US" b="0" i="0" dirty="0">
                <a:solidFill>
                  <a:srgbClr val="000000"/>
                </a:solidFill>
                <a:effectLst/>
                <a:latin typeface="微软雅黑" panose="020B0503020204020204" pitchFamily="34" charset="-122"/>
                <a:ea typeface="微软雅黑" panose="020B0503020204020204" pitchFamily="34" charset="-122"/>
              </a:rPr>
              <a:t>提供了任务的基本和一般特征，并且</a:t>
            </a:r>
            <a:r>
              <a:rPr lang="en-US" altLang="zh-CN" b="0" i="0" dirty="0">
                <a:solidFill>
                  <a:srgbClr val="008000"/>
                </a:solidFill>
                <a:effectLst/>
                <a:latin typeface="微软雅黑" panose="020B0503020204020204" pitchFamily="34" charset="-122"/>
                <a:ea typeface="微软雅黑" panose="020B0503020204020204" pitchFamily="34" charset="-122"/>
              </a:rPr>
              <a:t>DL</a:t>
            </a:r>
            <a:r>
              <a:rPr lang="zh-CN" altLang="en-US" b="0" i="0" dirty="0">
                <a:solidFill>
                  <a:srgbClr val="008000"/>
                </a:solidFill>
                <a:effectLst/>
                <a:latin typeface="微软雅黑" panose="020B0503020204020204" pitchFamily="34" charset="-122"/>
                <a:ea typeface="微软雅黑" panose="020B0503020204020204" pitchFamily="34" charset="-122"/>
              </a:rPr>
              <a:t>强大的通用逼近能力弥补了</a:t>
            </a:r>
            <a:r>
              <a:rPr lang="zh-CN" altLang="en-US" b="0" i="0" dirty="0">
                <a:solidFill>
                  <a:srgbClr val="000000"/>
                </a:solidFill>
                <a:effectLst/>
                <a:latin typeface="微软雅黑" panose="020B0503020204020204" pitchFamily="34" charset="-122"/>
                <a:ea typeface="微软雅黑" panose="020B0503020204020204" pitchFamily="34" charset="-122"/>
              </a:rPr>
              <a:t>模型不准确导致的性能下降。</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228600" indent="-228600">
              <a:buAutoNum type="arabicPeriod"/>
            </a:pPr>
            <a:r>
              <a:rPr lang="zh-CN" altLang="en-US" b="0" i="0" dirty="0">
                <a:solidFill>
                  <a:srgbClr val="008000"/>
                </a:solidFill>
                <a:effectLst/>
                <a:latin typeface="微软雅黑" panose="020B0503020204020204" pitchFamily="34" charset="-122"/>
                <a:ea typeface="微软雅黑" panose="020B0503020204020204" pitchFamily="34" charset="-122"/>
              </a:rPr>
              <a:t>第三，</a:t>
            </a:r>
            <a:r>
              <a:rPr lang="zh-CN" altLang="en-US" b="0" i="0" dirty="0">
                <a:solidFill>
                  <a:srgbClr val="000000"/>
                </a:solidFill>
                <a:effectLst/>
                <a:latin typeface="微软雅黑" panose="020B0503020204020204" pitchFamily="34" charset="-122"/>
                <a:ea typeface="微软雅黑" panose="020B0503020204020204" pitchFamily="34" charset="-122"/>
              </a:rPr>
              <a:t>知识驱动的</a:t>
            </a:r>
            <a:r>
              <a:rPr lang="en-US" altLang="zh-CN" b="0" i="0" dirty="0">
                <a:solidFill>
                  <a:srgbClr val="008000"/>
                </a:solidFill>
                <a:effectLst/>
                <a:latin typeface="微软雅黑" panose="020B0503020204020204" pitchFamily="34" charset="-122"/>
                <a:ea typeface="微软雅黑" panose="020B0503020204020204" pitchFamily="34" charset="-122"/>
              </a:rPr>
              <a:t>DL</a:t>
            </a:r>
            <a:r>
              <a:rPr lang="zh-CN" altLang="en-US" b="0" i="0" dirty="0">
                <a:solidFill>
                  <a:srgbClr val="000000"/>
                </a:solidFill>
                <a:effectLst/>
                <a:latin typeface="微软雅黑" panose="020B0503020204020204" pitchFamily="34" charset="-122"/>
                <a:ea typeface="微软雅黑" panose="020B0503020204020204" pitchFamily="34" charset="-122"/>
              </a:rPr>
              <a:t>方法保持了神经网络的快速在线推理能力，能够满足动态网络中实时服务的严格</a:t>
            </a:r>
            <a:r>
              <a:rPr lang="zh-CN" altLang="en-US" b="0" i="0" dirty="0">
                <a:solidFill>
                  <a:srgbClr val="008000"/>
                </a:solidFill>
                <a:effectLst/>
                <a:latin typeface="微软雅黑" panose="020B0503020204020204" pitchFamily="34" charset="-122"/>
                <a:ea typeface="微软雅黑" panose="020B0503020204020204" pitchFamily="34" charset="-122"/>
              </a:rPr>
              <a:t>低延迟</a:t>
            </a:r>
            <a:r>
              <a:rPr lang="zh-CN" altLang="en-US" b="0" i="0" dirty="0">
                <a:solidFill>
                  <a:srgbClr val="000000"/>
                </a:solidFill>
                <a:effectLst/>
                <a:latin typeface="微软雅黑" panose="020B0503020204020204" pitchFamily="34" charset="-122"/>
                <a:ea typeface="微软雅黑" panose="020B0503020204020204" pitchFamily="34" charset="-122"/>
              </a:rPr>
              <a:t>要求。由于上述优势，知识驱动</a:t>
            </a:r>
            <a:r>
              <a:rPr lang="zh-CN" altLang="en-US" b="0" i="0" dirty="0">
                <a:solidFill>
                  <a:srgbClr val="008000"/>
                </a:solidFill>
                <a:effectLst/>
                <a:latin typeface="微软雅黑" panose="020B0503020204020204" pitchFamily="34" charset="-122"/>
                <a:ea typeface="微软雅黑" panose="020B0503020204020204" pitchFamily="34" charset="-122"/>
              </a:rPr>
              <a:t>的</a:t>
            </a:r>
            <a:r>
              <a:rPr lang="en-US" altLang="zh-CN" b="0" i="0" dirty="0">
                <a:solidFill>
                  <a:srgbClr val="008000"/>
                </a:solidFill>
                <a:effectLst/>
                <a:latin typeface="微软雅黑" panose="020B0503020204020204" pitchFamily="34" charset="-122"/>
                <a:ea typeface="微软雅黑" panose="020B0503020204020204" pitchFamily="34" charset="-122"/>
              </a:rPr>
              <a:t>DL</a:t>
            </a:r>
            <a:r>
              <a:rPr lang="zh-CN" altLang="en-US" b="0" i="0" dirty="0">
                <a:solidFill>
                  <a:srgbClr val="000000"/>
                </a:solidFill>
                <a:effectLst/>
                <a:latin typeface="微软雅黑" panose="020B0503020204020204" pitchFamily="34" charset="-122"/>
                <a:ea typeface="微软雅黑" panose="020B0503020204020204" pitchFamily="34" charset="-122"/>
              </a:rPr>
              <a:t>有可能高效、智能地解决</a:t>
            </a:r>
            <a:r>
              <a:rPr lang="en-US" altLang="zh-CN" b="0" i="0" dirty="0">
                <a:solidFill>
                  <a:srgbClr val="000000"/>
                </a:solidFill>
                <a:effectLst/>
                <a:latin typeface="微软雅黑" panose="020B0503020204020204" pitchFamily="34" charset="-122"/>
                <a:ea typeface="微软雅黑" panose="020B0503020204020204" pitchFamily="34" charset="-122"/>
              </a:rPr>
              <a:t>6G</a:t>
            </a:r>
            <a:r>
              <a:rPr lang="zh-CN" altLang="en-US" b="0" i="0" dirty="0">
                <a:solidFill>
                  <a:srgbClr val="000000"/>
                </a:solidFill>
                <a:effectLst/>
                <a:latin typeface="微软雅黑" panose="020B0503020204020204" pitchFamily="34" charset="-122"/>
                <a:ea typeface="微软雅黑" panose="020B0503020204020204" pitchFamily="34" charset="-122"/>
              </a:rPr>
              <a:t>网络中复杂的大规模网络优化问题，并将成为一种新的范式</a:t>
            </a:r>
            <a:endParaRPr lang="zh-CN" altLang="en-US" dirty="0">
              <a:effectLst/>
            </a:endParaRPr>
          </a:p>
          <a:p>
            <a:endParaRPr lang="en-US" altLang="zh-CN" dirty="0">
              <a:effectLst/>
            </a:endParaRPr>
          </a:p>
          <a:p>
            <a:r>
              <a:rPr lang="en-US" altLang="zh-CN" dirty="0">
                <a:effectLst/>
              </a:rPr>
              <a:t>Case</a:t>
            </a:r>
            <a:r>
              <a:rPr lang="zh-CN" altLang="en-US" dirty="0">
                <a:effectLst/>
              </a:rPr>
              <a:t>分析</a:t>
            </a:r>
            <a:endParaRPr lang="en-US" altLang="zh-CN" dirty="0">
              <a:effectLst/>
            </a:endParaRPr>
          </a:p>
          <a:p>
            <a:r>
              <a:rPr lang="en-US" altLang="zh-CN" dirty="0">
                <a:effectLst/>
              </a:rPr>
              <a:t>Case1 </a:t>
            </a:r>
          </a:p>
          <a:p>
            <a:r>
              <a:rPr lang="zh-CN" altLang="en-US" dirty="0">
                <a:effectLst/>
              </a:rPr>
              <a:t>主要的工作</a:t>
            </a:r>
            <a:r>
              <a:rPr lang="en-US" altLang="zh-CN" dirty="0">
                <a:effectLst/>
              </a:rPr>
              <a:t>: AP</a:t>
            </a:r>
            <a:r>
              <a:rPr lang="zh-CN" altLang="en-US" dirty="0">
                <a:effectLst/>
              </a:rPr>
              <a:t>配置和信道配置</a:t>
            </a:r>
            <a:endParaRPr lang="en-US" altLang="zh-CN" dirty="0">
              <a:effectLst/>
            </a:endParaRPr>
          </a:p>
          <a:p>
            <a:r>
              <a:rPr lang="zh-CN" altLang="en-US" dirty="0">
                <a:effectLst/>
              </a:rPr>
              <a:t>知识引入方式</a:t>
            </a:r>
            <a:r>
              <a:rPr lang="en-US" altLang="zh-CN" dirty="0">
                <a:effectLst/>
              </a:rPr>
              <a:t>:</a:t>
            </a:r>
            <a:r>
              <a:rPr lang="zh-CN" altLang="en-US" b="0" i="0" dirty="0">
                <a:solidFill>
                  <a:srgbClr val="000000"/>
                </a:solidFill>
                <a:effectLst/>
                <a:latin typeface="微软雅黑" panose="020B0503020204020204" pitchFamily="34" charset="-122"/>
                <a:ea typeface="微软雅黑" panose="020B0503020204020204" pitchFamily="34" charset="-122"/>
              </a:rPr>
              <a:t> </a:t>
            </a:r>
            <a:r>
              <a:rPr lang="en-US" altLang="zh-CN" b="0" i="0" dirty="0">
                <a:solidFill>
                  <a:srgbClr val="000000"/>
                </a:solidFill>
                <a:effectLst/>
                <a:latin typeface="微软雅黑" panose="020B0503020204020204" pitchFamily="34" charset="-122"/>
                <a:ea typeface="微软雅黑" panose="020B0503020204020204" pitchFamily="34" charset="-122"/>
              </a:rPr>
              <a:t>agent</a:t>
            </a:r>
            <a:r>
              <a:rPr lang="zh-CN" altLang="en-US" b="0" i="0" dirty="0">
                <a:solidFill>
                  <a:srgbClr val="000000"/>
                </a:solidFill>
                <a:effectLst/>
                <a:latin typeface="微软雅黑" panose="020B0503020204020204" pitchFamily="34" charset="-122"/>
                <a:ea typeface="微软雅黑" panose="020B0503020204020204" pitchFamily="34" charset="-122"/>
              </a:rPr>
              <a:t>通过网络参数感知环境，并将其存储在指导学习和决策的知识库（</a:t>
            </a:r>
            <a:r>
              <a:rPr lang="en-US" altLang="zh-CN" b="0" i="0" dirty="0">
                <a:solidFill>
                  <a:srgbClr val="000000"/>
                </a:solidFill>
                <a:effectLst/>
                <a:latin typeface="微软雅黑" panose="020B0503020204020204" pitchFamily="34" charset="-122"/>
                <a:ea typeface="微软雅黑" panose="020B0503020204020204" pitchFamily="34" charset="-122"/>
              </a:rPr>
              <a:t>KB</a:t>
            </a:r>
            <a:r>
              <a:rPr lang="zh-CN" altLang="en-US" b="0" i="0" dirty="0">
                <a:solidFill>
                  <a:srgbClr val="000000"/>
                </a:solidFill>
                <a:effectLst/>
                <a:latin typeface="微软雅黑" panose="020B0503020204020204" pitchFamily="34" charset="-122"/>
                <a:ea typeface="微软雅黑" panose="020B0503020204020204" pitchFamily="34" charset="-122"/>
              </a:rPr>
              <a:t>）中。</a:t>
            </a:r>
            <a:r>
              <a:rPr lang="en-US" altLang="zh-CN" b="0" i="0" dirty="0">
                <a:solidFill>
                  <a:srgbClr val="000000"/>
                </a:solidFill>
                <a:effectLst/>
                <a:latin typeface="微软雅黑" panose="020B0503020204020204" pitchFamily="34" charset="-122"/>
                <a:ea typeface="微软雅黑" panose="020B0503020204020204" pitchFamily="34" charset="-122"/>
              </a:rPr>
              <a:t>agent</a:t>
            </a:r>
            <a:r>
              <a:rPr lang="zh-CN" altLang="en-US" b="0" i="0" dirty="0">
                <a:solidFill>
                  <a:srgbClr val="008000"/>
                </a:solidFill>
                <a:effectLst/>
                <a:latin typeface="微软雅黑" panose="020B0503020204020204" pitchFamily="34" charset="-122"/>
                <a:ea typeface="微软雅黑" panose="020B0503020204020204" pitchFamily="34" charset="-122"/>
              </a:rPr>
              <a:t>在</a:t>
            </a:r>
            <a:r>
              <a:rPr lang="zh-CN" altLang="en-US" b="0" i="0" dirty="0">
                <a:solidFill>
                  <a:srgbClr val="000000"/>
                </a:solidFill>
                <a:effectLst/>
                <a:latin typeface="微软雅黑" panose="020B0503020204020204" pitchFamily="34" charset="-122"/>
                <a:ea typeface="微软雅黑" panose="020B0503020204020204" pitchFamily="34" charset="-122"/>
              </a:rPr>
              <a:t>知识库</a:t>
            </a:r>
            <a:r>
              <a:rPr lang="zh-CN" altLang="en-US" b="0" i="0" dirty="0">
                <a:solidFill>
                  <a:srgbClr val="008000"/>
                </a:solidFill>
                <a:effectLst/>
                <a:latin typeface="微软雅黑" panose="020B0503020204020204" pitchFamily="34" charset="-122"/>
                <a:ea typeface="微软雅黑" panose="020B0503020204020204" pitchFamily="34" charset="-122"/>
              </a:rPr>
              <a:t>上</a:t>
            </a:r>
            <a:r>
              <a:rPr lang="zh-CN" altLang="en-US" b="0" i="0" dirty="0">
                <a:solidFill>
                  <a:srgbClr val="000000"/>
                </a:solidFill>
                <a:effectLst/>
                <a:latin typeface="微软雅黑" panose="020B0503020204020204" pitchFamily="34" charset="-122"/>
                <a:ea typeface="微软雅黑" panose="020B0503020204020204" pitchFamily="34" charset="-122"/>
              </a:rPr>
              <a:t>应用以下四个阶段：</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en-US" altLang="zh-CN" b="0" i="0" dirty="0">
                <a:solidFill>
                  <a:srgbClr val="000000"/>
                </a:solidFill>
                <a:effectLst/>
                <a:latin typeface="微软雅黑" panose="020B0503020204020204" pitchFamily="34" charset="-122"/>
                <a:ea typeface="微软雅黑" panose="020B0503020204020204" pitchFamily="34" charset="-122"/>
              </a:rPr>
              <a:t>1</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zh-CN" altLang="en-US" b="1" i="0" dirty="0">
                <a:solidFill>
                  <a:srgbClr val="000000"/>
                </a:solidFill>
                <a:effectLst/>
                <a:latin typeface="微软雅黑" panose="020B0503020204020204" pitchFamily="34" charset="-122"/>
                <a:ea typeface="微软雅黑" panose="020B0503020204020204" pitchFamily="34" charset="-122"/>
              </a:rPr>
              <a:t>检索知识库</a:t>
            </a:r>
            <a:r>
              <a:rPr lang="en-US" altLang="zh-CN" b="1"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检索知识库中与当前感</a:t>
            </a:r>
            <a:r>
              <a:rPr lang="zh-CN" altLang="en-US" b="0" i="0" dirty="0">
                <a:solidFill>
                  <a:srgbClr val="008000"/>
                </a:solidFill>
                <a:effectLst/>
                <a:latin typeface="微软雅黑" panose="020B0503020204020204" pitchFamily="34" charset="-122"/>
                <a:ea typeface="微软雅黑" panose="020B0503020204020204" pitchFamily="34" charset="-122"/>
              </a:rPr>
              <a:t>测</a:t>
            </a:r>
            <a:r>
              <a:rPr lang="zh-CN" altLang="en-US" b="0" i="0" dirty="0">
                <a:solidFill>
                  <a:srgbClr val="000000"/>
                </a:solidFill>
                <a:effectLst/>
                <a:latin typeface="微软雅黑" panose="020B0503020204020204" pitchFamily="34" charset="-122"/>
                <a:ea typeface="微软雅黑" panose="020B0503020204020204" pitchFamily="34" charset="-122"/>
              </a:rPr>
              <a:t>信息最相关的</a:t>
            </a:r>
            <a:r>
              <a:rPr lang="zh-CN" altLang="en-US" b="0" i="0" dirty="0">
                <a:solidFill>
                  <a:srgbClr val="008000"/>
                </a:solidFill>
                <a:effectLst/>
                <a:latin typeface="微软雅黑" panose="020B0503020204020204" pitchFamily="34" charset="-122"/>
                <a:ea typeface="微软雅黑" panose="020B0503020204020204" pitchFamily="34" charset="-122"/>
              </a:rPr>
              <a:t>情况；</a:t>
            </a:r>
            <a:endParaRPr lang="en-US" altLang="zh-CN" b="0" i="0" dirty="0">
              <a:solidFill>
                <a:srgbClr val="008000"/>
              </a:solidFill>
              <a:effectLst/>
              <a:latin typeface="微软雅黑" panose="020B0503020204020204" pitchFamily="34" charset="-122"/>
              <a:ea typeface="微软雅黑" panose="020B0503020204020204" pitchFamily="34" charset="-122"/>
            </a:endParaRPr>
          </a:p>
          <a:p>
            <a:r>
              <a:rPr lang="en-US" altLang="zh-CN" b="0" i="0" dirty="0">
                <a:solidFill>
                  <a:srgbClr val="000000"/>
                </a:solidFill>
                <a:effectLst/>
                <a:latin typeface="微软雅黑" panose="020B0503020204020204" pitchFamily="34" charset="-122"/>
                <a:ea typeface="微软雅黑" panose="020B0503020204020204" pitchFamily="34" charset="-122"/>
              </a:rPr>
              <a:t>2</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8000"/>
                </a:solidFill>
                <a:effectLst/>
                <a:latin typeface="微软雅黑" panose="020B0503020204020204" pitchFamily="34" charset="-122"/>
                <a:ea typeface="微软雅黑" panose="020B0503020204020204" pitchFamily="34" charset="-122"/>
              </a:rPr>
              <a:t> </a:t>
            </a:r>
            <a:r>
              <a:rPr lang="zh-CN" altLang="en-US" b="1" i="0" dirty="0">
                <a:solidFill>
                  <a:srgbClr val="008000"/>
                </a:solidFill>
                <a:effectLst/>
                <a:latin typeface="微软雅黑" panose="020B0503020204020204" pitchFamily="34" charset="-122"/>
                <a:ea typeface="微软雅黑" panose="020B0503020204020204" pitchFamily="34" charset="-122"/>
              </a:rPr>
              <a:t>使用知识库</a:t>
            </a:r>
            <a:r>
              <a:rPr lang="en-US" altLang="zh-CN" b="0" i="0" dirty="0">
                <a:solidFill>
                  <a:srgbClr val="008000"/>
                </a:solidFill>
                <a:effectLst/>
                <a:latin typeface="微软雅黑" panose="020B0503020204020204" pitchFamily="34" charset="-122"/>
                <a:ea typeface="微软雅黑" panose="020B0503020204020204" pitchFamily="34" charset="-122"/>
              </a:rPr>
              <a:t>: </a:t>
            </a:r>
            <a:r>
              <a:rPr lang="zh-CN" altLang="en-US" b="0" i="0" dirty="0">
                <a:solidFill>
                  <a:srgbClr val="008000"/>
                </a:solidFill>
                <a:effectLst/>
                <a:latin typeface="微软雅黑" panose="020B0503020204020204" pitchFamily="34" charset="-122"/>
                <a:ea typeface="微软雅黑" panose="020B0503020204020204" pitchFamily="34" charset="-122"/>
              </a:rPr>
              <a:t>重</a:t>
            </a:r>
            <a:r>
              <a:rPr lang="zh-CN" altLang="en-US" b="0" i="0" dirty="0">
                <a:solidFill>
                  <a:srgbClr val="000000"/>
                </a:solidFill>
                <a:effectLst/>
                <a:latin typeface="微软雅黑" panose="020B0503020204020204" pitchFamily="34" charset="-122"/>
                <a:ea typeface="微软雅黑" panose="020B0503020204020204" pitchFamily="34" charset="-122"/>
              </a:rPr>
              <a:t>复</a:t>
            </a:r>
            <a:r>
              <a:rPr lang="zh-CN" altLang="en-US" b="0" i="0" dirty="0">
                <a:solidFill>
                  <a:srgbClr val="008000"/>
                </a:solidFill>
                <a:effectLst/>
                <a:latin typeface="微软雅黑" panose="020B0503020204020204" pitchFamily="34" charset="-122"/>
                <a:ea typeface="微软雅黑" panose="020B0503020204020204" pitchFamily="34" charset="-122"/>
              </a:rPr>
              <a:t>使</a:t>
            </a:r>
            <a:r>
              <a:rPr lang="zh-CN" altLang="en-US" b="0" i="0" dirty="0">
                <a:solidFill>
                  <a:srgbClr val="000000"/>
                </a:solidFill>
                <a:effectLst/>
                <a:latin typeface="微软雅黑" panose="020B0503020204020204" pitchFamily="34" charset="-122"/>
                <a:ea typeface="微软雅黑" panose="020B0503020204020204" pitchFamily="34" charset="-122"/>
              </a:rPr>
              <a:t>用检索到的案例或相关经验来解决感</a:t>
            </a:r>
            <a:r>
              <a:rPr lang="zh-CN" altLang="en-US" b="0" i="0" dirty="0">
                <a:solidFill>
                  <a:srgbClr val="008000"/>
                </a:solidFill>
                <a:effectLst/>
                <a:latin typeface="微软雅黑" panose="020B0503020204020204" pitchFamily="34" charset="-122"/>
                <a:ea typeface="微软雅黑" panose="020B0503020204020204" pitchFamily="34" charset="-122"/>
              </a:rPr>
              <a:t>测</a:t>
            </a:r>
            <a:r>
              <a:rPr lang="zh-CN" altLang="en-US" b="0" i="0" dirty="0">
                <a:solidFill>
                  <a:srgbClr val="000000"/>
                </a:solidFill>
                <a:effectLst/>
                <a:latin typeface="微软雅黑" panose="020B0503020204020204" pitchFamily="34" charset="-122"/>
                <a:ea typeface="微软雅黑" panose="020B0503020204020204" pitchFamily="34" charset="-122"/>
              </a:rPr>
              <a:t>到的问题</a:t>
            </a:r>
            <a:r>
              <a:rPr lang="zh-CN" altLang="en-US" b="0" i="0" dirty="0">
                <a:solidFill>
                  <a:srgbClr val="008000"/>
                </a:solidFill>
                <a:effectLst/>
                <a:latin typeface="微软雅黑" panose="020B0503020204020204" pitchFamily="34" charset="-122"/>
                <a:ea typeface="微软雅黑" panose="020B0503020204020204" pitchFamily="34" charset="-122"/>
              </a:rPr>
              <a:t>；</a:t>
            </a:r>
            <a:endParaRPr lang="en-US" altLang="zh-CN" b="0" i="0" dirty="0">
              <a:solidFill>
                <a:srgbClr val="008000"/>
              </a:solidFill>
              <a:effectLst/>
              <a:latin typeface="微软雅黑" panose="020B0503020204020204" pitchFamily="34" charset="-122"/>
              <a:ea typeface="微软雅黑" panose="020B0503020204020204" pitchFamily="34" charset="-122"/>
            </a:endParaRPr>
          </a:p>
          <a:p>
            <a:r>
              <a:rPr lang="en-US" altLang="zh-CN" b="0" i="0" dirty="0">
                <a:solidFill>
                  <a:srgbClr val="000000"/>
                </a:solidFill>
                <a:effectLst/>
                <a:latin typeface="微软雅黑" panose="020B0503020204020204" pitchFamily="34" charset="-122"/>
                <a:ea typeface="微软雅黑" panose="020B0503020204020204" pitchFamily="34" charset="-122"/>
              </a:rPr>
              <a:t>3</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zh-CN" altLang="en-US" b="1" i="0" dirty="0">
                <a:solidFill>
                  <a:srgbClr val="000000"/>
                </a:solidFill>
                <a:effectLst/>
                <a:latin typeface="微软雅黑" panose="020B0503020204020204" pitchFamily="34" charset="-122"/>
                <a:ea typeface="微软雅黑" panose="020B0503020204020204" pitchFamily="34" charset="-122"/>
              </a:rPr>
              <a:t>修</a:t>
            </a:r>
            <a:r>
              <a:rPr lang="zh-CN" altLang="en-US" b="1" i="0" dirty="0">
                <a:solidFill>
                  <a:srgbClr val="008000"/>
                </a:solidFill>
                <a:effectLst/>
                <a:latin typeface="微软雅黑" panose="020B0503020204020204" pitchFamily="34" charset="-122"/>
                <a:ea typeface="微软雅黑" panose="020B0503020204020204" pitchFamily="34" charset="-122"/>
              </a:rPr>
              <a:t>订</a:t>
            </a:r>
            <a:r>
              <a:rPr lang="zh-CN" altLang="en-US" b="1" i="0" dirty="0">
                <a:solidFill>
                  <a:srgbClr val="000000"/>
                </a:solidFill>
                <a:effectLst/>
                <a:latin typeface="微软雅黑" panose="020B0503020204020204" pitchFamily="34" charset="-122"/>
                <a:ea typeface="微软雅黑" panose="020B0503020204020204" pitchFamily="34" charset="-122"/>
              </a:rPr>
              <a:t>知识库</a:t>
            </a:r>
            <a:r>
              <a:rPr lang="en-US" altLang="zh-CN" b="1"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通过更新存储案例的动作或适</a:t>
            </a:r>
            <a:r>
              <a:rPr lang="zh-CN" altLang="en-US" b="0" i="0" dirty="0">
                <a:solidFill>
                  <a:srgbClr val="008000"/>
                </a:solidFill>
                <a:effectLst/>
                <a:latin typeface="微软雅黑" panose="020B0503020204020204" pitchFamily="34" charset="-122"/>
                <a:ea typeface="微软雅黑" panose="020B0503020204020204" pitchFamily="34" charset="-122"/>
              </a:rPr>
              <a:t>合</a:t>
            </a:r>
            <a:r>
              <a:rPr lang="zh-CN" altLang="en-US" b="0" i="0" dirty="0">
                <a:solidFill>
                  <a:srgbClr val="000000"/>
                </a:solidFill>
                <a:effectLst/>
                <a:latin typeface="微软雅黑" panose="020B0503020204020204" pitchFamily="34" charset="-122"/>
                <a:ea typeface="微软雅黑" panose="020B0503020204020204" pitchFamily="34" charset="-122"/>
              </a:rPr>
              <a:t>度值来修</a:t>
            </a:r>
            <a:r>
              <a:rPr lang="zh-CN" altLang="en-US" b="0" i="0" dirty="0">
                <a:solidFill>
                  <a:srgbClr val="008000"/>
                </a:solidFill>
                <a:effectLst/>
                <a:latin typeface="微软雅黑" panose="020B0503020204020204" pitchFamily="34" charset="-122"/>
                <a:ea typeface="微软雅黑" panose="020B0503020204020204" pitchFamily="34" charset="-122"/>
              </a:rPr>
              <a:t>订</a:t>
            </a:r>
            <a:r>
              <a:rPr lang="zh-CN" altLang="en-US" b="0" i="0" dirty="0">
                <a:solidFill>
                  <a:srgbClr val="000000"/>
                </a:solidFill>
                <a:effectLst/>
                <a:latin typeface="微软雅黑" panose="020B0503020204020204" pitchFamily="34" charset="-122"/>
                <a:ea typeface="微软雅黑" panose="020B0503020204020204" pitchFamily="34" charset="-122"/>
              </a:rPr>
              <a:t>知识库</a:t>
            </a:r>
            <a:r>
              <a:rPr lang="zh-CN" altLang="en-US" b="0" i="0" dirty="0">
                <a:solidFill>
                  <a:srgbClr val="008000"/>
                </a:solidFill>
                <a:effectLst/>
                <a:latin typeface="微软雅黑" panose="020B0503020204020204" pitchFamily="34" charset="-122"/>
                <a:ea typeface="微软雅黑" panose="020B0503020204020204" pitchFamily="34" charset="-122"/>
              </a:rPr>
              <a:t>；</a:t>
            </a:r>
            <a:endParaRPr lang="en-US" altLang="zh-CN" b="0" i="0" dirty="0">
              <a:solidFill>
                <a:srgbClr val="008000"/>
              </a:solidFill>
              <a:effectLst/>
              <a:latin typeface="微软雅黑" panose="020B0503020204020204" pitchFamily="34" charset="-122"/>
              <a:ea typeface="微软雅黑" panose="020B0503020204020204" pitchFamily="34" charset="-122"/>
            </a:endParaRPr>
          </a:p>
          <a:p>
            <a:r>
              <a:rPr lang="en-US" altLang="zh-CN" b="0" i="0" dirty="0">
                <a:solidFill>
                  <a:srgbClr val="000000"/>
                </a:solidFill>
                <a:effectLst/>
                <a:latin typeface="微软雅黑" panose="020B0503020204020204" pitchFamily="34" charset="-122"/>
                <a:ea typeface="微软雅黑" panose="020B0503020204020204" pitchFamily="34" charset="-122"/>
              </a:rPr>
              <a:t>4</a:t>
            </a:r>
            <a:r>
              <a:rPr lang="zh-CN" altLang="en-US" b="0" i="0" dirty="0">
                <a:solidFill>
                  <a:srgbClr val="000000"/>
                </a:solidFill>
                <a:effectLst/>
                <a:latin typeface="微软雅黑" panose="020B0503020204020204" pitchFamily="34" charset="-122"/>
                <a:ea typeface="微软雅黑" panose="020B0503020204020204" pitchFamily="34" charset="-122"/>
              </a:rPr>
              <a:t>） </a:t>
            </a:r>
            <a:r>
              <a:rPr lang="zh-CN" altLang="en-US" b="1" i="0" dirty="0">
                <a:solidFill>
                  <a:srgbClr val="000000"/>
                </a:solidFill>
                <a:effectLst/>
                <a:latin typeface="微软雅黑" panose="020B0503020204020204" pitchFamily="34" charset="-122"/>
                <a:ea typeface="微软雅黑" panose="020B0503020204020204" pitchFamily="34" charset="-122"/>
              </a:rPr>
              <a:t>更新知识库</a:t>
            </a:r>
            <a:r>
              <a:rPr lang="en-US" altLang="zh-CN" b="1"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8000"/>
                </a:solidFill>
                <a:effectLst/>
                <a:latin typeface="微软雅黑" panose="020B0503020204020204" pitchFamily="34" charset="-122"/>
                <a:ea typeface="微软雅黑" panose="020B0503020204020204" pitchFamily="34" charset="-122"/>
              </a:rPr>
              <a:t>将</a:t>
            </a:r>
            <a:r>
              <a:rPr lang="zh-CN" altLang="en-US" b="0" i="0" dirty="0">
                <a:solidFill>
                  <a:srgbClr val="000000"/>
                </a:solidFill>
                <a:effectLst/>
                <a:latin typeface="微软雅黑" panose="020B0503020204020204" pitchFamily="34" charset="-122"/>
                <a:ea typeface="微软雅黑" panose="020B0503020204020204" pitchFamily="34" charset="-122"/>
              </a:rPr>
              <a:t>新体验（例如</a:t>
            </a:r>
            <a:r>
              <a:rPr lang="zh-CN" altLang="en-US" b="0" i="0" dirty="0">
                <a:solidFill>
                  <a:srgbClr val="008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新案例）</a:t>
            </a:r>
            <a:r>
              <a:rPr lang="zh-CN" altLang="en-US" b="0" i="0" dirty="0">
                <a:solidFill>
                  <a:srgbClr val="008000"/>
                </a:solidFill>
                <a:effectLst/>
                <a:latin typeface="微软雅黑" panose="020B0503020204020204" pitchFamily="34" charset="-122"/>
                <a:ea typeface="微软雅黑" panose="020B0503020204020204" pitchFamily="34" charset="-122"/>
              </a:rPr>
              <a:t>保留在知识库中</a:t>
            </a:r>
            <a:r>
              <a:rPr lang="zh-CN" altLang="en-US" b="0" i="0" dirty="0">
                <a:solidFill>
                  <a:srgbClr val="000000"/>
                </a:solidFill>
                <a:effectLst/>
                <a:latin typeface="微软雅黑" panose="020B0503020204020204" pitchFamily="34" charset="-122"/>
                <a:ea typeface="微软雅黑" panose="020B0503020204020204" pitchFamily="34" charset="-122"/>
              </a:rPr>
              <a:t>，以</a:t>
            </a:r>
            <a:r>
              <a:rPr lang="zh-CN" altLang="en-US" b="0" i="0" dirty="0">
                <a:solidFill>
                  <a:srgbClr val="008000"/>
                </a:solidFill>
                <a:effectLst/>
                <a:latin typeface="微软雅黑" panose="020B0503020204020204" pitchFamily="34" charset="-122"/>
                <a:ea typeface="微软雅黑" panose="020B0503020204020204" pitchFamily="34" charset="-122"/>
              </a:rPr>
              <a:t>便</a:t>
            </a:r>
            <a:r>
              <a:rPr lang="zh-CN" altLang="en-US" b="0" i="0" dirty="0">
                <a:solidFill>
                  <a:srgbClr val="000000"/>
                </a:solidFill>
                <a:effectLst/>
                <a:latin typeface="微软雅黑" panose="020B0503020204020204" pitchFamily="34" charset="-122"/>
                <a:ea typeface="微软雅黑" panose="020B0503020204020204" pitchFamily="34" charset="-122"/>
              </a:rPr>
              <a:t>将来使用。</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知识库</a:t>
            </a:r>
            <a:r>
              <a:rPr lang="zh-CN" altLang="en-US" b="0" i="0" dirty="0">
                <a:solidFill>
                  <a:srgbClr val="008000"/>
                </a:solidFill>
                <a:effectLst/>
                <a:latin typeface="微软雅黑" panose="020B0503020204020204" pitchFamily="34" charset="-122"/>
                <a:ea typeface="微软雅黑" panose="020B0503020204020204" pitchFamily="34" charset="-122"/>
              </a:rPr>
              <a:t>为</a:t>
            </a:r>
            <a:r>
              <a:rPr lang="zh-CN" altLang="en-US" b="0" i="0" dirty="0">
                <a:solidFill>
                  <a:srgbClr val="000000"/>
                </a:solidFill>
                <a:effectLst/>
                <a:latin typeface="微软雅黑" panose="020B0503020204020204" pitchFamily="34" charset="-122"/>
                <a:ea typeface="微软雅黑" panose="020B0503020204020204" pitchFamily="34" charset="-122"/>
              </a:rPr>
              <a:t>每个节点</a:t>
            </a:r>
            <a:r>
              <a:rPr lang="zh-CN" altLang="en-US" b="0" i="0" dirty="0">
                <a:solidFill>
                  <a:srgbClr val="008000"/>
                </a:solidFill>
                <a:effectLst/>
                <a:latin typeface="微软雅黑" panose="020B0503020204020204" pitchFamily="34" charset="-122"/>
                <a:ea typeface="微软雅黑" panose="020B0503020204020204" pitchFamily="34" charset="-122"/>
              </a:rPr>
              <a:t>存储</a:t>
            </a:r>
            <a:r>
              <a:rPr lang="zh-CN" altLang="en-US" b="0" i="0" dirty="0">
                <a:solidFill>
                  <a:srgbClr val="000000"/>
                </a:solidFill>
                <a:effectLst/>
                <a:latin typeface="微软雅黑" panose="020B0503020204020204" pitchFamily="34" charset="-122"/>
                <a:ea typeface="微软雅黑" panose="020B0503020204020204" pitchFamily="34" charset="-122"/>
              </a:rPr>
              <a:t>三种类型的表</a:t>
            </a:r>
            <a:r>
              <a:rPr lang="en-US" altLang="zh-CN" b="0"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 </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感知表：存储</a:t>
            </a:r>
            <a:r>
              <a:rPr lang="zh-CN" altLang="en-US" b="0" i="0" dirty="0">
                <a:solidFill>
                  <a:srgbClr val="008000"/>
                </a:solidFill>
                <a:effectLst/>
                <a:latin typeface="微软雅黑" panose="020B0503020204020204" pitchFamily="34" charset="-122"/>
                <a:ea typeface="微软雅黑" panose="020B0503020204020204" pitchFamily="34" charset="-122"/>
              </a:rPr>
              <a:t>与</a:t>
            </a:r>
            <a:r>
              <a:rPr lang="zh-CN" altLang="en-US" b="0" i="0" dirty="0">
                <a:solidFill>
                  <a:srgbClr val="000000"/>
                </a:solidFill>
                <a:effectLst/>
                <a:latin typeface="微软雅黑" panose="020B0503020204020204" pitchFamily="34" charset="-122"/>
                <a:ea typeface="微软雅黑" panose="020B0503020204020204" pitchFamily="34" charset="-122"/>
              </a:rPr>
              <a:t>网络中</a:t>
            </a:r>
            <a:r>
              <a:rPr lang="zh-CN" altLang="en-US" b="0" i="0" dirty="0">
                <a:solidFill>
                  <a:srgbClr val="008000"/>
                </a:solidFill>
                <a:effectLst/>
                <a:latin typeface="微软雅黑" panose="020B0503020204020204" pitchFamily="34" charset="-122"/>
                <a:ea typeface="微软雅黑" panose="020B0503020204020204" pitchFamily="34" charset="-122"/>
              </a:rPr>
              <a:t>的</a:t>
            </a:r>
            <a:r>
              <a:rPr lang="zh-CN" altLang="en-US" b="0" i="0" dirty="0">
                <a:solidFill>
                  <a:srgbClr val="000000"/>
                </a:solidFill>
                <a:effectLst/>
                <a:latin typeface="微软雅黑" panose="020B0503020204020204" pitchFamily="34" charset="-122"/>
                <a:ea typeface="微软雅黑" panose="020B0503020204020204" pitchFamily="34" charset="-122"/>
              </a:rPr>
              <a:t>连</a:t>
            </a:r>
            <a:r>
              <a:rPr lang="zh-CN" altLang="en-US" b="0" i="0" dirty="0">
                <a:solidFill>
                  <a:srgbClr val="008000"/>
                </a:solidFill>
                <a:effectLst/>
                <a:latin typeface="微软雅黑" panose="020B0503020204020204" pitchFamily="34" charset="-122"/>
                <a:ea typeface="微软雅黑" panose="020B0503020204020204" pitchFamily="34" charset="-122"/>
              </a:rPr>
              <a:t>接</a:t>
            </a:r>
            <a:r>
              <a:rPr lang="zh-CN" altLang="en-US" b="0" i="0" dirty="0">
                <a:solidFill>
                  <a:srgbClr val="000000"/>
                </a:solidFill>
                <a:effectLst/>
                <a:latin typeface="微软雅黑" panose="020B0503020204020204" pitchFamily="34" charset="-122"/>
                <a:ea typeface="微软雅黑" panose="020B0503020204020204" pitchFamily="34" charset="-122"/>
              </a:rPr>
              <a:t>相关的所有信息以及</a:t>
            </a:r>
            <a:r>
              <a:rPr lang="zh-CN" altLang="en-US" b="0" i="0" dirty="0">
                <a:solidFill>
                  <a:srgbClr val="008000"/>
                </a:solidFill>
                <a:effectLst/>
                <a:latin typeface="微软雅黑" panose="020B0503020204020204" pitchFamily="34" charset="-122"/>
                <a:ea typeface="微软雅黑" panose="020B0503020204020204" pitchFamily="34" charset="-122"/>
              </a:rPr>
              <a:t>在</a:t>
            </a:r>
            <a:r>
              <a:rPr lang="zh-CN" altLang="en-US" b="0" i="0" dirty="0">
                <a:solidFill>
                  <a:srgbClr val="000000"/>
                </a:solidFill>
                <a:effectLst/>
                <a:latin typeface="微软雅黑" panose="020B0503020204020204" pitchFamily="34" charset="-122"/>
                <a:ea typeface="微软雅黑" panose="020B0503020204020204" pitchFamily="34" charset="-122"/>
              </a:rPr>
              <a:t>感知阶段计算的参数。</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en-US" altLang="zh-CN" b="0" i="0" dirty="0">
                <a:solidFill>
                  <a:srgbClr val="000000"/>
                </a:solidFill>
                <a:effectLst/>
                <a:latin typeface="微软雅黑" panose="020B0503020204020204" pitchFamily="34" charset="-122"/>
                <a:ea typeface="微软雅黑" panose="020B0503020204020204" pitchFamily="34" charset="-122"/>
              </a:rPr>
              <a:t>Q</a:t>
            </a:r>
            <a:r>
              <a:rPr lang="zh-CN" altLang="en-US" b="0" i="0" dirty="0">
                <a:solidFill>
                  <a:srgbClr val="000000"/>
                </a:solidFill>
                <a:effectLst/>
                <a:latin typeface="微软雅黑" panose="020B0503020204020204" pitchFamily="34" charset="-122"/>
                <a:ea typeface="微软雅黑" panose="020B0503020204020204" pitchFamily="34" charset="-122"/>
              </a:rPr>
              <a:t>表：</a:t>
            </a:r>
            <a:r>
              <a:rPr lang="zh-CN" altLang="en-US" b="0" i="0" dirty="0">
                <a:solidFill>
                  <a:srgbClr val="008000"/>
                </a:solidFill>
                <a:effectLst/>
                <a:latin typeface="微软雅黑" panose="020B0503020204020204" pitchFamily="34" charset="-122"/>
                <a:ea typeface="微软雅黑" panose="020B0503020204020204" pitchFamily="34" charset="-122"/>
              </a:rPr>
              <a:t>该</a:t>
            </a:r>
            <a:r>
              <a:rPr lang="zh-CN" altLang="en-US" b="0" i="0" dirty="0">
                <a:solidFill>
                  <a:srgbClr val="000000"/>
                </a:solidFill>
                <a:effectLst/>
                <a:latin typeface="微软雅黑" panose="020B0503020204020204" pitchFamily="34" charset="-122"/>
                <a:ea typeface="微软雅黑" panose="020B0503020204020204" pitchFamily="34" charset="-122"/>
              </a:rPr>
              <a:t>表保存</a:t>
            </a:r>
            <a:r>
              <a:rPr lang="zh-CN" altLang="en-US" b="0" i="0" dirty="0">
                <a:solidFill>
                  <a:srgbClr val="008000"/>
                </a:solidFill>
                <a:effectLst/>
                <a:latin typeface="微软雅黑" panose="020B0503020204020204" pitchFamily="34" charset="-122"/>
                <a:ea typeface="微软雅黑" panose="020B0503020204020204" pitchFamily="34" charset="-122"/>
              </a:rPr>
              <a:t>了</a:t>
            </a:r>
            <a:r>
              <a:rPr lang="zh-CN" altLang="en-US" b="0" i="0" dirty="0">
                <a:solidFill>
                  <a:srgbClr val="000000"/>
                </a:solidFill>
                <a:effectLst/>
                <a:latin typeface="微软雅黑" panose="020B0503020204020204" pitchFamily="34" charset="-122"/>
                <a:ea typeface="微软雅黑" panose="020B0503020204020204" pitchFamily="34" charset="-122"/>
              </a:rPr>
              <a:t>状态</a:t>
            </a:r>
            <a:r>
              <a:rPr lang="en-US" altLang="zh-CN" b="0" i="0" dirty="0">
                <a:solidFill>
                  <a:srgbClr val="000000"/>
                </a:solidFill>
                <a:effectLst/>
                <a:latin typeface="微软雅黑" panose="020B0503020204020204" pitchFamily="34" charset="-122"/>
                <a:ea typeface="微软雅黑" panose="020B0503020204020204" pitchFamily="34" charset="-122"/>
              </a:rPr>
              <a:t>s</a:t>
            </a:r>
            <a:r>
              <a:rPr lang="zh-CN" altLang="en-US" b="0" i="0" dirty="0">
                <a:solidFill>
                  <a:srgbClr val="000000"/>
                </a:solidFill>
                <a:effectLst/>
                <a:latin typeface="微软雅黑" panose="020B0503020204020204" pitchFamily="34" charset="-122"/>
                <a:ea typeface="微软雅黑" panose="020B0503020204020204" pitchFamily="34" charset="-122"/>
              </a:rPr>
              <a:t>中每个可能</a:t>
            </a:r>
            <a:r>
              <a:rPr lang="zh-CN" altLang="en-US" b="0" i="0" dirty="0">
                <a:solidFill>
                  <a:srgbClr val="008000"/>
                </a:solidFill>
                <a:effectLst/>
                <a:latin typeface="微软雅黑" panose="020B0503020204020204" pitchFamily="34" charset="-122"/>
                <a:ea typeface="微软雅黑" panose="020B0503020204020204" pitchFamily="34" charset="-122"/>
              </a:rPr>
              <a:t>动</a:t>
            </a:r>
            <a:r>
              <a:rPr lang="zh-CN" altLang="en-US" b="0" i="0" dirty="0">
                <a:solidFill>
                  <a:srgbClr val="000000"/>
                </a:solidFill>
                <a:effectLst/>
                <a:latin typeface="微软雅黑" panose="020B0503020204020204" pitchFamily="34" charset="-122"/>
                <a:ea typeface="微软雅黑" panose="020B0503020204020204" pitchFamily="34" charset="-122"/>
              </a:rPr>
              <a:t>作</a:t>
            </a:r>
            <a:r>
              <a:rPr lang="en-US" altLang="zh-CN" b="0" i="0" dirty="0">
                <a:solidFill>
                  <a:srgbClr val="000000"/>
                </a:solidFill>
                <a:effectLst/>
                <a:latin typeface="微软雅黑" panose="020B0503020204020204" pitchFamily="34" charset="-122"/>
                <a:ea typeface="微软雅黑" panose="020B0503020204020204" pitchFamily="34" charset="-122"/>
              </a:rPr>
              <a:t>a</a:t>
            </a:r>
            <a:r>
              <a:rPr lang="zh-CN" altLang="en-US" b="0" i="0" dirty="0">
                <a:solidFill>
                  <a:srgbClr val="000000"/>
                </a:solidFill>
                <a:effectLst/>
                <a:latin typeface="微软雅黑" panose="020B0503020204020204" pitchFamily="34" charset="-122"/>
                <a:ea typeface="微软雅黑" panose="020B0503020204020204" pitchFamily="34" charset="-122"/>
              </a:rPr>
              <a:t>的</a:t>
            </a:r>
            <a:r>
              <a:rPr lang="en-US" altLang="zh-CN" b="0" i="0" dirty="0">
                <a:solidFill>
                  <a:srgbClr val="000000"/>
                </a:solidFill>
                <a:effectLst/>
                <a:latin typeface="微软雅黑" panose="020B0503020204020204" pitchFamily="34" charset="-122"/>
                <a:ea typeface="微软雅黑" panose="020B0503020204020204" pitchFamily="34" charset="-122"/>
              </a:rPr>
              <a:t>Q</a:t>
            </a:r>
            <a:r>
              <a:rPr lang="zh-CN" altLang="en-US" b="0" i="0" dirty="0">
                <a:solidFill>
                  <a:srgbClr val="000000"/>
                </a:solidFill>
                <a:effectLst/>
                <a:latin typeface="微软雅黑" panose="020B0503020204020204" pitchFamily="34" charset="-122"/>
                <a:ea typeface="微软雅黑" panose="020B0503020204020204" pitchFamily="34" charset="-122"/>
              </a:rPr>
              <a:t>值。</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zh-CN" altLang="en-US" b="0" i="0" dirty="0">
                <a:solidFill>
                  <a:srgbClr val="000000"/>
                </a:solidFill>
                <a:effectLst/>
                <a:latin typeface="微软雅黑" panose="020B0503020204020204" pitchFamily="34" charset="-122"/>
                <a:ea typeface="微软雅黑" panose="020B0503020204020204" pitchFamily="34" charset="-122"/>
              </a:rPr>
              <a:t>信道位置表：在每个时隙保</a:t>
            </a:r>
            <a:r>
              <a:rPr lang="zh-CN" altLang="en-US" b="0" i="0" dirty="0">
                <a:solidFill>
                  <a:srgbClr val="008000"/>
                </a:solidFill>
                <a:effectLst/>
                <a:latin typeface="微软雅黑" panose="020B0503020204020204" pitchFamily="34" charset="-122"/>
                <a:ea typeface="微软雅黑" panose="020B0503020204020204" pitchFamily="34" charset="-122"/>
              </a:rPr>
              <a:t>持</a:t>
            </a:r>
            <a:r>
              <a:rPr lang="zh-CN" altLang="en-US" b="0" i="0" dirty="0">
                <a:solidFill>
                  <a:srgbClr val="000000"/>
                </a:solidFill>
                <a:effectLst/>
                <a:latin typeface="微软雅黑" panose="020B0503020204020204" pitchFamily="34" charset="-122"/>
                <a:ea typeface="微软雅黑" panose="020B0503020204020204" pitchFamily="34" charset="-122"/>
              </a:rPr>
              <a:t>所有可用信道</a:t>
            </a:r>
            <a:r>
              <a:rPr lang="en-US" altLang="zh-CN" b="0" i="0" dirty="0">
                <a:solidFill>
                  <a:srgbClr val="000000"/>
                </a:solidFill>
                <a:effectLst/>
                <a:latin typeface="微软雅黑" panose="020B0503020204020204" pitchFamily="34" charset="-122"/>
                <a:ea typeface="微软雅黑" panose="020B0503020204020204" pitchFamily="34" charset="-122"/>
              </a:rPr>
              <a:t>N</a:t>
            </a:r>
            <a:r>
              <a:rPr lang="zh-CN" altLang="en-US" b="0" i="0" dirty="0">
                <a:solidFill>
                  <a:srgbClr val="000000"/>
                </a:solidFill>
                <a:effectLst/>
                <a:latin typeface="微软雅黑" panose="020B0503020204020204" pitchFamily="34" charset="-122"/>
                <a:ea typeface="微软雅黑" panose="020B0503020204020204" pitchFamily="34" charset="-122"/>
              </a:rPr>
              <a:t>和所有候选位置</a:t>
            </a:r>
            <a:r>
              <a:rPr lang="en-US" altLang="zh-CN" b="0" i="0" dirty="0">
                <a:solidFill>
                  <a:srgbClr val="000000"/>
                </a:solidFill>
                <a:effectLst/>
                <a:latin typeface="微软雅黑" panose="020B0503020204020204" pitchFamily="34" charset="-122"/>
                <a:ea typeface="微软雅黑" panose="020B0503020204020204" pitchFamily="34" charset="-122"/>
              </a:rPr>
              <a:t>L</a:t>
            </a:r>
            <a:r>
              <a:rPr lang="zh-CN" altLang="en-US" b="0" i="0" dirty="0">
                <a:solidFill>
                  <a:srgbClr val="000000"/>
                </a:solidFill>
                <a:effectLst/>
                <a:latin typeface="微软雅黑" panose="020B0503020204020204" pitchFamily="34" charset="-122"/>
                <a:ea typeface="微软雅黑" panose="020B0503020204020204" pitchFamily="34" charset="-122"/>
              </a:rPr>
              <a:t>的信道利用率</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r>
              <a:rPr lang="en-US" altLang="zh-CN" dirty="0">
                <a:effectLst/>
              </a:rPr>
              <a:t>Case2 </a:t>
            </a:r>
          </a:p>
          <a:p>
            <a:r>
              <a:rPr lang="zh-CN" altLang="en-US" dirty="0">
                <a:effectLst/>
              </a:rPr>
              <a:t>主要的工作</a:t>
            </a:r>
            <a:r>
              <a:rPr lang="en-US" altLang="zh-CN" dirty="0">
                <a:effectLst/>
              </a:rPr>
              <a:t>:</a:t>
            </a:r>
            <a:r>
              <a:rPr lang="zh-CN" altLang="en-US" dirty="0">
                <a:effectLst/>
              </a:rPr>
              <a:t>无线通信的信道估计</a:t>
            </a:r>
            <a:endParaRPr lang="en-US" altLang="zh-CN" dirty="0">
              <a:effectLst/>
            </a:endParaRPr>
          </a:p>
          <a:p>
            <a:r>
              <a:rPr lang="zh-CN" altLang="en-US" dirty="0">
                <a:effectLst/>
              </a:rPr>
              <a:t>知识引入方式</a:t>
            </a:r>
            <a:r>
              <a:rPr lang="en-US" altLang="zh-CN" dirty="0">
                <a:effectLst/>
              </a:rPr>
              <a:t>: </a:t>
            </a:r>
            <a:r>
              <a:rPr lang="zh-CN" altLang="en-US" dirty="0">
                <a:effectLst/>
              </a:rPr>
              <a:t>在数据驱动的</a:t>
            </a:r>
            <a:r>
              <a:rPr lang="en-US" altLang="zh-CN" dirty="0">
                <a:effectLst/>
              </a:rPr>
              <a:t>ML</a:t>
            </a:r>
            <a:r>
              <a:rPr lang="zh-CN" altLang="en-US" dirty="0">
                <a:effectLst/>
              </a:rPr>
              <a:t>中</a:t>
            </a:r>
            <a:r>
              <a:rPr lang="zh-CN" altLang="en-US" dirty="0">
                <a:solidFill>
                  <a:srgbClr val="008000"/>
                </a:solidFill>
                <a:effectLst/>
              </a:rPr>
              <a:t>，</a:t>
            </a:r>
            <a:r>
              <a:rPr lang="zh-CN" altLang="en-US" dirty="0">
                <a:effectLst/>
              </a:rPr>
              <a:t>将</a:t>
            </a:r>
            <a:r>
              <a:rPr lang="en-US" altLang="zh-CN" dirty="0">
                <a:effectLst/>
              </a:rPr>
              <a:t>X</a:t>
            </a:r>
            <a:r>
              <a:rPr lang="zh-CN" altLang="en-US" dirty="0">
                <a:effectLst/>
              </a:rPr>
              <a:t>映射到</a:t>
            </a:r>
            <a:r>
              <a:rPr lang="en-US" altLang="zh-CN" dirty="0">
                <a:effectLst/>
              </a:rPr>
              <a:t>Y</a:t>
            </a:r>
            <a:r>
              <a:rPr lang="zh-CN" altLang="en-US" dirty="0">
                <a:effectLst/>
              </a:rPr>
              <a:t>是导致神经网络高度复杂的关键因素。相</a:t>
            </a:r>
            <a:r>
              <a:rPr lang="zh-CN" altLang="en-US" dirty="0">
                <a:solidFill>
                  <a:srgbClr val="008000"/>
                </a:solidFill>
                <a:effectLst/>
              </a:rPr>
              <a:t>反</a:t>
            </a:r>
            <a:r>
              <a:rPr lang="zh-CN" altLang="en-US" dirty="0">
                <a:effectLst/>
              </a:rPr>
              <a:t>，</a:t>
            </a:r>
            <a:r>
              <a:rPr lang="en-US" altLang="zh-CN" dirty="0">
                <a:effectLst/>
              </a:rPr>
              <a:t>KDML</a:t>
            </a:r>
            <a:r>
              <a:rPr lang="zh-CN" altLang="en-US" dirty="0">
                <a:effectLst/>
              </a:rPr>
              <a:t>的目的是通过在将</a:t>
            </a:r>
            <a:r>
              <a:rPr lang="en-US" altLang="zh-CN" dirty="0">
                <a:effectLst/>
              </a:rPr>
              <a:t>X</a:t>
            </a:r>
            <a:r>
              <a:rPr lang="zh-CN" altLang="en-US" dirty="0">
                <a:effectLst/>
              </a:rPr>
              <a:t>输入后续</a:t>
            </a:r>
            <a:r>
              <a:rPr lang="en-US" altLang="zh-CN" dirty="0">
                <a:effectLst/>
              </a:rPr>
              <a:t>ML</a:t>
            </a:r>
            <a:r>
              <a:rPr lang="zh-CN" altLang="en-US" dirty="0">
                <a:effectLst/>
              </a:rPr>
              <a:t>模块之前</a:t>
            </a:r>
            <a:r>
              <a:rPr lang="zh-CN" altLang="en-US" dirty="0">
                <a:solidFill>
                  <a:srgbClr val="008000"/>
                </a:solidFill>
                <a:effectLst/>
              </a:rPr>
              <a:t>降低</a:t>
            </a:r>
            <a:r>
              <a:rPr lang="en-US" altLang="zh-CN" dirty="0">
                <a:effectLst/>
              </a:rPr>
              <a:t>X</a:t>
            </a:r>
            <a:r>
              <a:rPr lang="zh-CN" altLang="en-US" dirty="0">
                <a:effectLst/>
              </a:rPr>
              <a:t>的维</a:t>
            </a:r>
            <a:r>
              <a:rPr lang="zh-CN" altLang="en-US" dirty="0">
                <a:solidFill>
                  <a:srgbClr val="008000"/>
                </a:solidFill>
                <a:effectLst/>
              </a:rPr>
              <a:t>数</a:t>
            </a:r>
            <a:r>
              <a:rPr lang="zh-CN" altLang="en-US" dirty="0">
                <a:effectLst/>
              </a:rPr>
              <a:t>来简化整个学习网络。具体做法是，</a:t>
            </a:r>
            <a:r>
              <a:rPr lang="en-US" altLang="zh-CN" dirty="0">
                <a:effectLst/>
              </a:rPr>
              <a:t>KDML</a:t>
            </a:r>
            <a:r>
              <a:rPr lang="zh-CN" altLang="en-US" b="0" i="0" dirty="0">
                <a:solidFill>
                  <a:srgbClr val="008000"/>
                </a:solidFill>
                <a:effectLst/>
                <a:latin typeface="微软雅黑" panose="020B0503020204020204" pitchFamily="34" charset="-122"/>
                <a:ea typeface="微软雅黑" panose="020B0503020204020204" pitchFamily="34" charset="-122"/>
              </a:rPr>
              <a:t>使</a:t>
            </a:r>
            <a:r>
              <a:rPr lang="zh-CN" altLang="en-US" b="0" i="0" dirty="0">
                <a:solidFill>
                  <a:srgbClr val="000000"/>
                </a:solidFill>
                <a:effectLst/>
                <a:latin typeface="微软雅黑" panose="020B0503020204020204" pitchFamily="34" charset="-122"/>
                <a:ea typeface="微软雅黑" panose="020B0503020204020204" pitchFamily="34" charset="-122"/>
              </a:rPr>
              <a:t>用一些传统算法，将数据集的实例从</a:t>
            </a:r>
            <a:r>
              <a:rPr lang="en-US" altLang="zh-CN" b="0" i="0" dirty="0">
                <a:solidFill>
                  <a:srgbClr val="000000"/>
                </a:solidFill>
                <a:effectLst/>
                <a:latin typeface="微软雅黑" panose="020B0503020204020204" pitchFamily="34" charset="-122"/>
                <a:ea typeface="微软雅黑" panose="020B0503020204020204" pitchFamily="34" charset="-122"/>
              </a:rPr>
              <a:t>X</a:t>
            </a:r>
            <a:r>
              <a:rPr lang="zh-CN" altLang="en-US" b="0" i="0" dirty="0">
                <a:solidFill>
                  <a:srgbClr val="000000"/>
                </a:solidFill>
                <a:effectLst/>
                <a:latin typeface="微软雅黑" panose="020B0503020204020204" pitchFamily="34" charset="-122"/>
                <a:ea typeface="微软雅黑" panose="020B0503020204020204" pitchFamily="34" charset="-122"/>
              </a:rPr>
              <a:t>直接映射到</a:t>
            </a:r>
            <a:r>
              <a:rPr lang="en-US" altLang="zh-CN" b="0" i="0" dirty="0">
                <a:solidFill>
                  <a:srgbClr val="000000"/>
                </a:solidFill>
                <a:effectLst/>
                <a:latin typeface="微软雅黑" panose="020B0503020204020204" pitchFamily="34" charset="-122"/>
                <a:ea typeface="微软雅黑" panose="020B0503020204020204" pitchFamily="34" charset="-122"/>
              </a:rPr>
              <a:t>Y</a:t>
            </a:r>
            <a:r>
              <a:rPr lang="zh-CN" altLang="en-US" b="0" i="0" dirty="0">
                <a:solidFill>
                  <a:srgbClr val="000000"/>
                </a:solidFill>
                <a:effectLst/>
                <a:latin typeface="微软雅黑" panose="020B0503020204020204" pitchFamily="34" charset="-122"/>
                <a:ea typeface="微软雅黑" panose="020B0503020204020204" pitchFamily="34" charset="-122"/>
              </a:rPr>
              <a:t>，直接获得学习任务的近似解，</a:t>
            </a:r>
            <a:endParaRPr lang="en-US" altLang="zh-CN" dirty="0">
              <a:effectLst/>
            </a:endParaRPr>
          </a:p>
          <a:p>
            <a:r>
              <a:rPr lang="en-US" altLang="zh-CN" dirty="0">
                <a:effectLst/>
              </a:rPr>
              <a:t>Case3 </a:t>
            </a:r>
          </a:p>
          <a:p>
            <a:r>
              <a:rPr lang="zh-CN" altLang="en-US" dirty="0">
                <a:effectLst/>
              </a:rPr>
              <a:t>主要的工作</a:t>
            </a:r>
            <a:r>
              <a:rPr lang="en-US" altLang="zh-CN" dirty="0">
                <a:effectLst/>
              </a:rPr>
              <a:t>: </a:t>
            </a:r>
            <a:r>
              <a:rPr lang="zh-CN" altLang="en-US" dirty="0">
                <a:effectLst/>
              </a:rPr>
              <a:t>图像处理 </a:t>
            </a:r>
            <a:r>
              <a:rPr lang="en-US" altLang="zh-CN" dirty="0">
                <a:effectLst/>
              </a:rPr>
              <a:t>- </a:t>
            </a:r>
            <a:r>
              <a:rPr lang="zh-CN" altLang="en-US" dirty="0">
                <a:effectLst/>
              </a:rPr>
              <a:t>单图像层分离的目标是根据不同的应用需求，将观测到的图像分解为两个独立的组件</a:t>
            </a:r>
            <a:endParaRPr lang="en-US" altLang="zh-CN" dirty="0">
              <a:effectLst/>
            </a:endParaRPr>
          </a:p>
          <a:p>
            <a:r>
              <a:rPr lang="zh-CN" altLang="en-US" dirty="0">
                <a:effectLst/>
              </a:rPr>
              <a:t>知识引入方式</a:t>
            </a:r>
            <a:r>
              <a:rPr lang="en-US" altLang="zh-CN" dirty="0">
                <a:effectLst/>
              </a:rPr>
              <a:t>:</a:t>
            </a:r>
            <a:r>
              <a:rPr lang="zh-CN" altLang="en-US" dirty="0">
                <a:effectLst/>
              </a:rPr>
              <a:t>采用有限内存的</a:t>
            </a:r>
            <a:r>
              <a:rPr lang="en-US" altLang="zh-CN" dirty="0">
                <a:effectLst/>
              </a:rPr>
              <a:t>BFGS</a:t>
            </a:r>
            <a:r>
              <a:rPr lang="zh-CN" altLang="en-US" dirty="0">
                <a:effectLst/>
              </a:rPr>
              <a:t>算法代替神经网络中的子模块，使用迭代优化来逐渐逼近最优解。</a:t>
            </a:r>
            <a:endParaRPr lang="en-US" altLang="zh-CN" dirty="0">
              <a:effectLst/>
            </a:endParaRPr>
          </a:p>
          <a:p>
            <a:r>
              <a:rPr lang="en-US" altLang="zh-CN" b="0" i="0" dirty="0">
                <a:solidFill>
                  <a:srgbClr val="24292F"/>
                </a:solidFill>
                <a:effectLst/>
                <a:latin typeface="Noto Sans" panose="020B0502040504020204" pitchFamily="34" charset="0"/>
              </a:rPr>
              <a:t>BFGS</a:t>
            </a:r>
            <a:r>
              <a:rPr lang="zh-CN" altLang="en-US" b="0" i="0" dirty="0">
                <a:solidFill>
                  <a:srgbClr val="24292F"/>
                </a:solidFill>
                <a:effectLst/>
                <a:latin typeface="Noto Sans" panose="020B0502040504020204" pitchFamily="34" charset="0"/>
              </a:rPr>
              <a:t>算法是一种用于优化问题的迭代算法，常用于解决无约束优化问题。</a:t>
            </a:r>
            <a:br>
              <a:rPr lang="zh-CN" altLang="en-US" dirty="0">
                <a:effectLst/>
              </a:rPr>
            </a:b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8E2A5AA-0ADE-4A24-8106-207C03497465}" type="datetime1">
              <a:rPr lang="zh-CN" altLang="en-US" smtClean="0"/>
              <a:t>2024/3/25</a:t>
            </a:fld>
            <a:endParaRPr lang="zh-CN" altLang="en-US"/>
          </a:p>
        </p:txBody>
      </p:sp>
      <p:sp>
        <p:nvSpPr>
          <p:cNvPr id="5" name="页脚占位符 4"/>
          <p:cNvSpPr>
            <a:spLocks noGrp="1"/>
          </p:cNvSpPr>
          <p:nvPr>
            <p:ph type="ftr" sz="quarter" idx="11"/>
          </p:nvPr>
        </p:nvSpPr>
        <p:spPr/>
        <p:txBody>
          <a:bodyPr/>
          <a:lstStyle/>
          <a:p>
            <a:r>
              <a:rPr lang="zh-CN" altLang="en-US"/>
              <a:t>西安电子科技大学</a:t>
            </a:r>
          </a:p>
        </p:txBody>
      </p:sp>
      <p:sp>
        <p:nvSpPr>
          <p:cNvPr id="6" name="灯片编号占位符 5"/>
          <p:cNvSpPr>
            <a:spLocks noGrp="1"/>
          </p:cNvSpPr>
          <p:nvPr>
            <p:ph type="sldNum" sz="quarter" idx="12"/>
          </p:nvPr>
        </p:nvSpPr>
        <p:spPr/>
        <p:txBody>
          <a:bodyPr/>
          <a:lstStyle/>
          <a:p>
            <a:fld id="{33B9A5AF-BDD6-4E14-989F-CF034C94E4C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截图">
    <p:spTree>
      <p:nvGrpSpPr>
        <p:cNvPr id="1" name=""/>
        <p:cNvGrpSpPr/>
        <p:nvPr/>
      </p:nvGrpSpPr>
      <p:grpSpPr>
        <a:xfrm>
          <a:off x="0" y="0"/>
          <a:ext cx="0" cy="0"/>
          <a:chOff x="0" y="0"/>
          <a:chExt cx="0" cy="0"/>
        </a:xfrm>
      </p:grpSpPr>
      <p:sp>
        <p:nvSpPr>
          <p:cNvPr id="29" name="矩形 28"/>
          <p:cNvSpPr/>
          <p:nvPr userDrawn="1"/>
        </p:nvSpPr>
        <p:spPr>
          <a:xfrm>
            <a:off x="0" y="2438400"/>
            <a:ext cx="12192000" cy="2651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40640" y="1227371"/>
            <a:ext cx="6553200" cy="5189304"/>
          </a:xfrm>
          <a:prstGeom prst="rect">
            <a:avLst/>
          </a:prstGeom>
        </p:spPr>
      </p:pic>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2024/3/25</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26" name="图片占位符 25"/>
          <p:cNvSpPr>
            <a:spLocks noGrp="1"/>
          </p:cNvSpPr>
          <p:nvPr>
            <p:ph type="pic" sz="quarter" idx="15"/>
          </p:nvPr>
        </p:nvSpPr>
        <p:spPr>
          <a:xfrm>
            <a:off x="4094003" y="1461107"/>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27" name="图片占位符 26"/>
          <p:cNvSpPr>
            <a:spLocks noGrp="1"/>
          </p:cNvSpPr>
          <p:nvPr>
            <p:ph type="pic" sz="quarter" idx="16"/>
          </p:nvPr>
        </p:nvSpPr>
        <p:spPr>
          <a:xfrm>
            <a:off x="1360455" y="1471267"/>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28" name="图片占位符 27"/>
          <p:cNvSpPr>
            <a:spLocks noGrp="1"/>
          </p:cNvSpPr>
          <p:nvPr>
            <p:ph type="pic" sz="quarter" idx="17"/>
          </p:nvPr>
        </p:nvSpPr>
        <p:spPr>
          <a:xfrm>
            <a:off x="-1403065" y="1466132"/>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14" name="文本框 13"/>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solidFill>
                  <a:srgbClr val="FFF2CC"/>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2024/3/25</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多项图文">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solidFill>
                  <a:srgbClr val="FFF2CC"/>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2024/3/25</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9" name="图片占位符 8"/>
          <p:cNvSpPr>
            <a:spLocks noGrp="1"/>
          </p:cNvSpPr>
          <p:nvPr>
            <p:ph type="pic" sz="quarter" idx="14"/>
          </p:nvPr>
        </p:nvSpPr>
        <p:spPr>
          <a:xfrm>
            <a:off x="565422" y="1473200"/>
            <a:ext cx="1919287" cy="1350963"/>
          </a:xfrm>
        </p:spPr>
        <p:txBody>
          <a:bodyPr/>
          <a:lstStyle/>
          <a:p>
            <a:endParaRPr lang="zh-CN" altLang="en-US"/>
          </a:p>
        </p:txBody>
      </p:sp>
      <p:sp>
        <p:nvSpPr>
          <p:cNvPr id="14" name="图片占位符 8"/>
          <p:cNvSpPr>
            <a:spLocks noGrp="1"/>
          </p:cNvSpPr>
          <p:nvPr>
            <p:ph type="pic" sz="quarter" idx="15"/>
          </p:nvPr>
        </p:nvSpPr>
        <p:spPr>
          <a:xfrm>
            <a:off x="2591276" y="1473200"/>
            <a:ext cx="1919287" cy="1350963"/>
          </a:xfrm>
        </p:spPr>
        <p:txBody>
          <a:bodyPr/>
          <a:lstStyle/>
          <a:p>
            <a:endParaRPr lang="zh-CN" altLang="en-US"/>
          </a:p>
        </p:txBody>
      </p:sp>
      <p:sp>
        <p:nvSpPr>
          <p:cNvPr id="15" name="图片占位符 8"/>
          <p:cNvSpPr>
            <a:spLocks noGrp="1"/>
          </p:cNvSpPr>
          <p:nvPr>
            <p:ph type="pic" sz="quarter" idx="16"/>
          </p:nvPr>
        </p:nvSpPr>
        <p:spPr>
          <a:xfrm>
            <a:off x="565422" y="2916554"/>
            <a:ext cx="1919287" cy="1350963"/>
          </a:xfrm>
        </p:spPr>
        <p:txBody>
          <a:bodyPr/>
          <a:lstStyle/>
          <a:p>
            <a:endParaRPr lang="zh-CN" altLang="en-US"/>
          </a:p>
        </p:txBody>
      </p:sp>
      <p:sp>
        <p:nvSpPr>
          <p:cNvPr id="16" name="图片占位符 8"/>
          <p:cNvSpPr>
            <a:spLocks noGrp="1"/>
          </p:cNvSpPr>
          <p:nvPr>
            <p:ph type="pic" sz="quarter" idx="17"/>
          </p:nvPr>
        </p:nvSpPr>
        <p:spPr>
          <a:xfrm>
            <a:off x="2591276" y="2916554"/>
            <a:ext cx="1919287" cy="1350963"/>
          </a:xfrm>
        </p:spPr>
        <p:txBody>
          <a:bodyPr/>
          <a:lstStyle/>
          <a:p>
            <a:endParaRPr lang="zh-CN" altLang="en-US"/>
          </a:p>
        </p:txBody>
      </p:sp>
      <p:sp>
        <p:nvSpPr>
          <p:cNvPr id="18" name="图片占位符 8"/>
          <p:cNvSpPr>
            <a:spLocks noGrp="1"/>
          </p:cNvSpPr>
          <p:nvPr>
            <p:ph type="pic" sz="quarter" idx="18"/>
          </p:nvPr>
        </p:nvSpPr>
        <p:spPr>
          <a:xfrm>
            <a:off x="565422" y="4359908"/>
            <a:ext cx="1919287" cy="1350963"/>
          </a:xfrm>
        </p:spPr>
        <p:txBody>
          <a:bodyPr/>
          <a:lstStyle/>
          <a:p>
            <a:endParaRPr lang="zh-CN" altLang="en-US"/>
          </a:p>
        </p:txBody>
      </p:sp>
      <p:sp>
        <p:nvSpPr>
          <p:cNvPr id="19" name="图片占位符 8"/>
          <p:cNvSpPr>
            <a:spLocks noGrp="1"/>
          </p:cNvSpPr>
          <p:nvPr>
            <p:ph type="pic" sz="quarter" idx="19"/>
          </p:nvPr>
        </p:nvSpPr>
        <p:spPr>
          <a:xfrm>
            <a:off x="2591276" y="4359908"/>
            <a:ext cx="1919287" cy="1350963"/>
          </a:xfrm>
        </p:spPr>
        <p:txBody>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网页">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solidFill>
                  <a:srgbClr val="FFF2CC"/>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2024/3/25</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pic>
        <p:nvPicPr>
          <p:cNvPr id="14" name="图片 1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284480" y="1171575"/>
            <a:ext cx="6255849" cy="4558665"/>
          </a:xfrm>
          <a:prstGeom prst="rect">
            <a:avLst/>
          </a:prstGeom>
        </p:spPr>
      </p:pic>
      <p:sp>
        <p:nvSpPr>
          <p:cNvPr id="9" name="图片占位符 8"/>
          <p:cNvSpPr>
            <a:spLocks noGrp="1"/>
          </p:cNvSpPr>
          <p:nvPr>
            <p:ph type="pic" sz="quarter" idx="14"/>
          </p:nvPr>
        </p:nvSpPr>
        <p:spPr>
          <a:xfrm>
            <a:off x="1335088" y="1554163"/>
            <a:ext cx="4297362" cy="2851150"/>
          </a:xfrm>
        </p:spPr>
        <p:txBody>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章节标题">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userDrawn="1"/>
        </p:nvSpPr>
        <p:spPr>
          <a:xfrm>
            <a:off x="587375" y="6030223"/>
            <a:ext cx="1444197" cy="386452"/>
          </a:xfrm>
          <a:prstGeom prst="rect">
            <a:avLst/>
          </a:prstGeom>
          <a:noFill/>
        </p:spPr>
        <p:txBody>
          <a:bodyPr wrap="square" rtlCol="0">
            <a:spAutoFit/>
          </a:bodyPr>
          <a:lstStyle/>
          <a:p>
            <a:pPr algn="just" hangingPunct="0">
              <a:lnSpc>
                <a:spcPct val="130000"/>
              </a:lnSpc>
            </a:pPr>
            <a:r>
              <a:rPr lang="zh-CN" altLang="en-US" sz="1600" spc="100" dirty="0">
                <a:solidFill>
                  <a:schemeClr val="accent1"/>
                </a:solidFill>
                <a:latin typeface="思源黑体 CN Normal" panose="020B0400000000000000" pitchFamily="34" charset="-122"/>
                <a:ea typeface="思源黑体 CN Normal" panose="020B0400000000000000" pitchFamily="34" charset="-122"/>
              </a:rPr>
              <a:t>▶▶▶</a:t>
            </a:r>
          </a:p>
        </p:txBody>
      </p:sp>
      <p:sp>
        <p:nvSpPr>
          <p:cNvPr id="7" name="椭圆 6"/>
          <p:cNvSpPr/>
          <p:nvPr userDrawn="1"/>
        </p:nvSpPr>
        <p:spPr>
          <a:xfrm>
            <a:off x="7421356" y="-2690075"/>
            <a:ext cx="12420862" cy="12420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椭圆 7"/>
          <p:cNvSpPr/>
          <p:nvPr userDrawn="1"/>
        </p:nvSpPr>
        <p:spPr>
          <a:xfrm>
            <a:off x="7634978" y="-2781431"/>
            <a:ext cx="12420862" cy="12420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p:cNvSpPr txBox="1"/>
          <p:nvPr userDrawn="1"/>
        </p:nvSpPr>
        <p:spPr>
          <a:xfrm>
            <a:off x="8534112" y="922705"/>
            <a:ext cx="3814482"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厚德 求真 励学 笃行</a:t>
            </a:r>
          </a:p>
        </p:txBody>
      </p:sp>
      <p:sp>
        <p:nvSpPr>
          <p:cNvPr id="12" name="文本框 11"/>
          <p:cNvSpPr txBox="1"/>
          <p:nvPr userDrawn="1"/>
        </p:nvSpPr>
        <p:spPr>
          <a:xfrm>
            <a:off x="8174732" y="1718517"/>
            <a:ext cx="1736243"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西军电</a:t>
            </a:r>
          </a:p>
        </p:txBody>
      </p:sp>
      <p:sp>
        <p:nvSpPr>
          <p:cNvPr id="13" name="文本框 12"/>
          <p:cNvSpPr txBox="1"/>
          <p:nvPr userDrawn="1"/>
        </p:nvSpPr>
        <p:spPr>
          <a:xfrm>
            <a:off x="8359629" y="4756895"/>
            <a:ext cx="3685888" cy="537648"/>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4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勤奋 求实 创新</a:t>
            </a:r>
          </a:p>
        </p:txBody>
      </p:sp>
      <p:sp>
        <p:nvSpPr>
          <p:cNvPr id="14" name="文本框 13"/>
          <p:cNvSpPr txBox="1"/>
          <p:nvPr userDrawn="1"/>
        </p:nvSpPr>
        <p:spPr>
          <a:xfrm>
            <a:off x="9046317" y="5895921"/>
            <a:ext cx="2888781"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和谐 包容 进取</a:t>
            </a:r>
          </a:p>
        </p:txBody>
      </p:sp>
      <p:sp>
        <p:nvSpPr>
          <p:cNvPr id="15" name="文本框 14"/>
          <p:cNvSpPr txBox="1"/>
          <p:nvPr userDrawn="1"/>
        </p:nvSpPr>
        <p:spPr>
          <a:xfrm>
            <a:off x="7969018" y="3520356"/>
            <a:ext cx="2504461"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崇尚学术 追求卓越</a:t>
            </a:r>
          </a:p>
        </p:txBody>
      </p:sp>
      <p:sp>
        <p:nvSpPr>
          <p:cNvPr id="16" name="文本框 15"/>
          <p:cNvSpPr txBox="1"/>
          <p:nvPr userDrawn="1"/>
        </p:nvSpPr>
        <p:spPr>
          <a:xfrm>
            <a:off x="10507665" y="3034206"/>
            <a:ext cx="1488534" cy="86357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艰苦奋斗</a:t>
            </a:r>
            <a:endParaRPr kumimoji="0" lang="en-US" altLang="zh-CN"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endParaRPr>
          </a:p>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自强不息</a:t>
            </a:r>
          </a:p>
        </p:txBody>
      </p:sp>
      <p:sp>
        <p:nvSpPr>
          <p:cNvPr id="17" name="文本框 16"/>
          <p:cNvSpPr txBox="1"/>
          <p:nvPr userDrawn="1"/>
        </p:nvSpPr>
        <p:spPr>
          <a:xfrm>
            <a:off x="10003049" y="1992254"/>
            <a:ext cx="2086209"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求真务实 爱国为民</a:t>
            </a:r>
          </a:p>
        </p:txBody>
      </p:sp>
      <p:sp>
        <p:nvSpPr>
          <p:cNvPr id="18" name="文本框 17"/>
          <p:cNvSpPr txBox="1"/>
          <p:nvPr userDrawn="1"/>
        </p:nvSpPr>
        <p:spPr>
          <a:xfrm>
            <a:off x="8068030" y="3964348"/>
            <a:ext cx="3685889"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半部电台起家</a:t>
            </a:r>
          </a:p>
        </p:txBody>
      </p:sp>
      <p:sp>
        <p:nvSpPr>
          <p:cNvPr id="19" name="文本框 18"/>
          <p:cNvSpPr txBox="1"/>
          <p:nvPr userDrawn="1"/>
        </p:nvSpPr>
        <p:spPr>
          <a:xfrm>
            <a:off x="8874476" y="507887"/>
            <a:ext cx="1553430"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传承红色基因</a:t>
            </a:r>
          </a:p>
        </p:txBody>
      </p:sp>
      <p:sp>
        <p:nvSpPr>
          <p:cNvPr id="20" name="文本框 19"/>
          <p:cNvSpPr txBox="1"/>
          <p:nvPr userDrawn="1"/>
        </p:nvSpPr>
        <p:spPr>
          <a:xfrm>
            <a:off x="8567952" y="1485863"/>
            <a:ext cx="3367146"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西北电讯工程学院</a:t>
            </a:r>
          </a:p>
        </p:txBody>
      </p:sp>
      <p:sp>
        <p:nvSpPr>
          <p:cNvPr id="21" name="文本框 20"/>
          <p:cNvSpPr txBox="1"/>
          <p:nvPr userDrawn="1"/>
        </p:nvSpPr>
        <p:spPr>
          <a:xfrm>
            <a:off x="7969018" y="2897465"/>
            <a:ext cx="2358323"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长征路上办学</a:t>
            </a:r>
          </a:p>
        </p:txBody>
      </p:sp>
      <p:sp>
        <p:nvSpPr>
          <p:cNvPr id="22" name="文本框 21"/>
          <p:cNvSpPr txBox="1"/>
          <p:nvPr userDrawn="1"/>
        </p:nvSpPr>
        <p:spPr>
          <a:xfrm>
            <a:off x="7969019" y="2429744"/>
            <a:ext cx="402718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雷达信号处理国家重点实验室</a:t>
            </a:r>
          </a:p>
        </p:txBody>
      </p:sp>
      <p:sp>
        <p:nvSpPr>
          <p:cNvPr id="23" name="文本框 22"/>
          <p:cNvSpPr txBox="1"/>
          <p:nvPr userDrawn="1"/>
        </p:nvSpPr>
        <p:spPr>
          <a:xfrm>
            <a:off x="10417963" y="489324"/>
            <a:ext cx="183631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与共和国同行</a:t>
            </a:r>
          </a:p>
        </p:txBody>
      </p:sp>
      <p:sp>
        <p:nvSpPr>
          <p:cNvPr id="24" name="文本框 23"/>
          <p:cNvSpPr txBox="1"/>
          <p:nvPr userDrawn="1"/>
        </p:nvSpPr>
        <p:spPr>
          <a:xfrm>
            <a:off x="8627939" y="5247495"/>
            <a:ext cx="3417578"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青春告白祖国</a:t>
            </a:r>
          </a:p>
        </p:txBody>
      </p:sp>
      <p:sp>
        <p:nvSpPr>
          <p:cNvPr id="26" name="文本框 25"/>
          <p:cNvSpPr txBox="1"/>
          <p:nvPr userDrawn="1"/>
        </p:nvSpPr>
        <p:spPr>
          <a:xfrm>
            <a:off x="640991" y="381570"/>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p:cNvSpPr/>
          <p:nvPr userDrawn="1"/>
        </p:nvSpPr>
        <p:spPr>
          <a:xfrm>
            <a:off x="-6397120" y="-2781431"/>
            <a:ext cx="12420862" cy="12420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userDrawn="1"/>
        </p:nvSpPr>
        <p:spPr>
          <a:xfrm>
            <a:off x="-6576322" y="-2782222"/>
            <a:ext cx="12420862" cy="12420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userDrawn="1"/>
        </p:nvSpPr>
        <p:spPr>
          <a:xfrm>
            <a:off x="669346" y="1003900"/>
            <a:ext cx="3814482"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厚德 求真 励学 笃行</a:t>
            </a:r>
          </a:p>
        </p:txBody>
      </p:sp>
      <p:sp>
        <p:nvSpPr>
          <p:cNvPr id="10" name="文本框 9"/>
          <p:cNvSpPr txBox="1"/>
          <p:nvPr userDrawn="1"/>
        </p:nvSpPr>
        <p:spPr>
          <a:xfrm>
            <a:off x="669346" y="1799712"/>
            <a:ext cx="1736243"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西军电</a:t>
            </a:r>
          </a:p>
        </p:txBody>
      </p:sp>
      <p:sp>
        <p:nvSpPr>
          <p:cNvPr id="11" name="文本框 10"/>
          <p:cNvSpPr txBox="1"/>
          <p:nvPr userDrawn="1"/>
        </p:nvSpPr>
        <p:spPr>
          <a:xfrm>
            <a:off x="669346" y="4838090"/>
            <a:ext cx="3953454" cy="537648"/>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4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勤奋 求实 创新</a:t>
            </a:r>
          </a:p>
        </p:txBody>
      </p:sp>
      <p:sp>
        <p:nvSpPr>
          <p:cNvPr id="12" name="文本框 11"/>
          <p:cNvSpPr txBox="1"/>
          <p:nvPr userDrawn="1"/>
        </p:nvSpPr>
        <p:spPr>
          <a:xfrm>
            <a:off x="669346" y="5977116"/>
            <a:ext cx="3343854"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和谐 包容 进取</a:t>
            </a:r>
          </a:p>
        </p:txBody>
      </p:sp>
      <p:sp>
        <p:nvSpPr>
          <p:cNvPr id="13" name="文本框 12"/>
          <p:cNvSpPr txBox="1"/>
          <p:nvPr userDrawn="1"/>
        </p:nvSpPr>
        <p:spPr>
          <a:xfrm>
            <a:off x="2443223" y="3627629"/>
            <a:ext cx="2504461"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崇尚学术 追求卓越</a:t>
            </a:r>
          </a:p>
        </p:txBody>
      </p:sp>
      <p:sp>
        <p:nvSpPr>
          <p:cNvPr id="14" name="文本框 13"/>
          <p:cNvSpPr txBox="1"/>
          <p:nvPr userDrawn="1"/>
        </p:nvSpPr>
        <p:spPr>
          <a:xfrm>
            <a:off x="701794" y="3163710"/>
            <a:ext cx="1488534" cy="86357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艰苦奋斗</a:t>
            </a:r>
            <a:endParaRPr kumimoji="0" lang="en-US" altLang="zh-CN"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endParaRPr>
          </a:p>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自强不息</a:t>
            </a:r>
          </a:p>
        </p:txBody>
      </p:sp>
      <p:sp>
        <p:nvSpPr>
          <p:cNvPr id="15" name="文本框 14"/>
          <p:cNvSpPr txBox="1"/>
          <p:nvPr userDrawn="1"/>
        </p:nvSpPr>
        <p:spPr>
          <a:xfrm>
            <a:off x="2527392" y="2033993"/>
            <a:ext cx="2464352"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求真务实 爱国为民</a:t>
            </a:r>
          </a:p>
        </p:txBody>
      </p:sp>
      <p:sp>
        <p:nvSpPr>
          <p:cNvPr id="16" name="文本框 15"/>
          <p:cNvSpPr txBox="1"/>
          <p:nvPr userDrawn="1"/>
        </p:nvSpPr>
        <p:spPr>
          <a:xfrm>
            <a:off x="669346" y="4045543"/>
            <a:ext cx="4278338"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半部电台起家</a:t>
            </a:r>
          </a:p>
        </p:txBody>
      </p:sp>
      <p:sp>
        <p:nvSpPr>
          <p:cNvPr id="17" name="文本框 16"/>
          <p:cNvSpPr txBox="1"/>
          <p:nvPr userDrawn="1"/>
        </p:nvSpPr>
        <p:spPr>
          <a:xfrm>
            <a:off x="669346" y="589082"/>
            <a:ext cx="1553430"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传承红色基因</a:t>
            </a:r>
          </a:p>
        </p:txBody>
      </p:sp>
      <p:sp>
        <p:nvSpPr>
          <p:cNvPr id="18" name="文本框 17"/>
          <p:cNvSpPr txBox="1"/>
          <p:nvPr userDrawn="1"/>
        </p:nvSpPr>
        <p:spPr>
          <a:xfrm>
            <a:off x="822960" y="1541698"/>
            <a:ext cx="3925334"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西北电讯工程学院</a:t>
            </a:r>
          </a:p>
        </p:txBody>
      </p:sp>
      <p:sp>
        <p:nvSpPr>
          <p:cNvPr id="19" name="文本框 18"/>
          <p:cNvSpPr txBox="1"/>
          <p:nvPr userDrawn="1"/>
        </p:nvSpPr>
        <p:spPr>
          <a:xfrm>
            <a:off x="2633421" y="2965222"/>
            <a:ext cx="2358323"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长征路上办学</a:t>
            </a:r>
          </a:p>
        </p:txBody>
      </p:sp>
      <p:sp>
        <p:nvSpPr>
          <p:cNvPr id="20" name="文本框 19"/>
          <p:cNvSpPr txBox="1"/>
          <p:nvPr userDrawn="1"/>
        </p:nvSpPr>
        <p:spPr>
          <a:xfrm>
            <a:off x="669346" y="2510939"/>
            <a:ext cx="4535114"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雷达信号处理国家重点实验室</a:t>
            </a:r>
          </a:p>
        </p:txBody>
      </p:sp>
      <p:sp>
        <p:nvSpPr>
          <p:cNvPr id="21" name="文本框 20"/>
          <p:cNvSpPr txBox="1"/>
          <p:nvPr userDrawn="1"/>
        </p:nvSpPr>
        <p:spPr>
          <a:xfrm>
            <a:off x="2443223" y="570519"/>
            <a:ext cx="183631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与共和国同行</a:t>
            </a:r>
          </a:p>
        </p:txBody>
      </p:sp>
      <p:sp>
        <p:nvSpPr>
          <p:cNvPr id="22" name="文本框 21"/>
          <p:cNvSpPr txBox="1"/>
          <p:nvPr userDrawn="1"/>
        </p:nvSpPr>
        <p:spPr>
          <a:xfrm>
            <a:off x="669345" y="5328690"/>
            <a:ext cx="3610187"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青春告白祖国</a:t>
            </a:r>
          </a:p>
        </p:txBody>
      </p:sp>
      <p:sp>
        <p:nvSpPr>
          <p:cNvPr id="23" name="文本框 22"/>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横向导航栏">
    <p:spTree>
      <p:nvGrpSpPr>
        <p:cNvPr id="1" name=""/>
        <p:cNvGrpSpPr/>
        <p:nvPr/>
      </p:nvGrpSpPr>
      <p:grpSpPr>
        <a:xfrm>
          <a:off x="0" y="0"/>
          <a:ext cx="0" cy="0"/>
          <a:chOff x="0" y="0"/>
          <a:chExt cx="0" cy="0"/>
        </a:xfrm>
      </p:grpSpPr>
      <p:sp>
        <p:nvSpPr>
          <p:cNvPr id="2" name="标题 1"/>
          <p:cNvSpPr>
            <a:spLocks noGrp="1"/>
          </p:cNvSpPr>
          <p:nvPr>
            <p:ph type="title"/>
          </p:nvPr>
        </p:nvSpPr>
        <p:spPr>
          <a:xfrm>
            <a:off x="642710" y="1113896"/>
            <a:ext cx="10515600" cy="516968"/>
          </a:xfrm>
        </p:spPr>
        <p:txBody>
          <a:bodyPr>
            <a:normAutofit/>
          </a:bodyPr>
          <a:lstStyle>
            <a:lvl1pPr marL="457200" indent="-457200">
              <a:buFont typeface="Wingdings" panose="05000000000000000000" pitchFamily="2" charset="2"/>
              <a:buChar char="u"/>
              <a:defRPr sz="2800">
                <a:solidFill>
                  <a:schemeClr val="tx1">
                    <a:lumMod val="85000"/>
                    <a:lumOff val="15000"/>
                  </a:schemeClr>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F548A5D5-F967-4973-BC3E-B6E1F1E79406}" type="datetime1">
              <a:rPr lang="zh-CN" altLang="en-US" smtClean="0"/>
              <a:t>2024/3/25</a:t>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t>‹#›</a:t>
            </a:fld>
            <a:endParaRPr lang="zh-CN" altLang="en-US"/>
          </a:p>
        </p:txBody>
      </p:sp>
      <p:sp>
        <p:nvSpPr>
          <p:cNvPr id="6" name="文本占位符 17"/>
          <p:cNvSpPr>
            <a:spLocks noGrp="1"/>
          </p:cNvSpPr>
          <p:nvPr>
            <p:ph type="body" sz="quarter" idx="14"/>
          </p:nvPr>
        </p:nvSpPr>
        <p:spPr>
          <a:xfrm>
            <a:off x="-1" y="136526"/>
            <a:ext cx="3071814" cy="598310"/>
          </a:xfrm>
          <a:solidFill>
            <a:schemeClr val="accent1"/>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1" name="文本占位符 17"/>
          <p:cNvSpPr>
            <a:spLocks noGrp="1"/>
          </p:cNvSpPr>
          <p:nvPr>
            <p:ph type="body" sz="quarter" idx="15"/>
          </p:nvPr>
        </p:nvSpPr>
        <p:spPr>
          <a:xfrm>
            <a:off x="3071812" y="136525"/>
            <a:ext cx="3024187" cy="598310"/>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2" name="文本占位符 17"/>
          <p:cNvSpPr>
            <a:spLocks noGrp="1"/>
          </p:cNvSpPr>
          <p:nvPr>
            <p:ph type="body" sz="quarter" idx="16"/>
          </p:nvPr>
        </p:nvSpPr>
        <p:spPr>
          <a:xfrm>
            <a:off x="6095999" y="136525"/>
            <a:ext cx="3024187" cy="598310"/>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3" name="文本占位符 17"/>
          <p:cNvSpPr>
            <a:spLocks noGrp="1"/>
          </p:cNvSpPr>
          <p:nvPr>
            <p:ph type="body" sz="quarter" idx="17"/>
          </p:nvPr>
        </p:nvSpPr>
        <p:spPr>
          <a:xfrm>
            <a:off x="9120185" y="136525"/>
            <a:ext cx="3071815" cy="598310"/>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纵向导航栏">
    <p:spTree>
      <p:nvGrpSpPr>
        <p:cNvPr id="1" name=""/>
        <p:cNvGrpSpPr/>
        <p:nvPr/>
      </p:nvGrpSpPr>
      <p:grpSpPr>
        <a:xfrm>
          <a:off x="0" y="0"/>
          <a:ext cx="0" cy="0"/>
          <a:chOff x="0" y="0"/>
          <a:chExt cx="0" cy="0"/>
        </a:xfrm>
      </p:grpSpPr>
      <p:sp>
        <p:nvSpPr>
          <p:cNvPr id="2" name="标题 1"/>
          <p:cNvSpPr>
            <a:spLocks noGrp="1"/>
          </p:cNvSpPr>
          <p:nvPr>
            <p:ph type="title"/>
          </p:nvPr>
        </p:nvSpPr>
        <p:spPr>
          <a:xfrm>
            <a:off x="1828800" y="495301"/>
            <a:ext cx="8364310" cy="516968"/>
          </a:xfrm>
        </p:spPr>
        <p:txBody>
          <a:bodyPr>
            <a:normAutofit/>
          </a:bodyPr>
          <a:lstStyle>
            <a:lvl1pPr>
              <a:defRPr sz="2800">
                <a:solidFill>
                  <a:schemeClr val="tx1">
                    <a:lumMod val="85000"/>
                    <a:lumOff val="15000"/>
                  </a:schemeClr>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a:xfrm>
            <a:off x="1460500" y="6362699"/>
            <a:ext cx="2743200" cy="365125"/>
          </a:xfrm>
        </p:spPr>
        <p:txBody>
          <a:bodyPr/>
          <a:lstStyle/>
          <a:p>
            <a:fld id="{F548A5D5-F967-4973-BC3E-B6E1F1E79406}" type="datetime1">
              <a:rPr lang="zh-CN" altLang="en-US" smtClean="0"/>
              <a:t>2024/3/25</a:t>
            </a:fld>
            <a:endParaRPr lang="zh-CN" altLang="en-US" dirty="0"/>
          </a:p>
        </p:txBody>
      </p:sp>
      <p:sp>
        <p:nvSpPr>
          <p:cNvPr id="4" name="页脚占位符 3"/>
          <p:cNvSpPr>
            <a:spLocks noGrp="1"/>
          </p:cNvSpPr>
          <p:nvPr>
            <p:ph type="ftr" sz="quarter" idx="11"/>
          </p:nvPr>
        </p:nvSpPr>
        <p:spPr>
          <a:xfrm>
            <a:off x="4864102" y="6362699"/>
            <a:ext cx="3124200" cy="365124"/>
          </a:xfrm>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a:xfrm>
            <a:off x="8648704" y="6362698"/>
            <a:ext cx="2743200" cy="365125"/>
          </a:xfrm>
        </p:spPr>
        <p:txBody>
          <a:bodyPr/>
          <a:lstStyle/>
          <a:p>
            <a:fld id="{33B9A5AF-BDD6-4E14-989F-CF034C94E4CA}" type="slidenum">
              <a:rPr lang="zh-CN" altLang="en-US" smtClean="0"/>
              <a:t>‹#›</a:t>
            </a:fld>
            <a:endParaRPr lang="zh-CN" altLang="en-US"/>
          </a:p>
        </p:txBody>
      </p:sp>
      <p:cxnSp>
        <p:nvCxnSpPr>
          <p:cNvPr id="16" name="直接连接符 15"/>
          <p:cNvCxnSpPr/>
          <p:nvPr userDrawn="1"/>
        </p:nvCxnSpPr>
        <p:spPr>
          <a:xfrm>
            <a:off x="1828800" y="1084462"/>
            <a:ext cx="59563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文本占位符 17"/>
          <p:cNvSpPr>
            <a:spLocks noGrp="1"/>
          </p:cNvSpPr>
          <p:nvPr>
            <p:ph type="body" sz="quarter" idx="14"/>
          </p:nvPr>
        </p:nvSpPr>
        <p:spPr>
          <a:xfrm>
            <a:off x="0" y="11151"/>
            <a:ext cx="1244600" cy="1722438"/>
          </a:xfrm>
          <a:solidFill>
            <a:schemeClr val="accent1"/>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9" name="文本占位符 17"/>
          <p:cNvSpPr>
            <a:spLocks noGrp="1"/>
          </p:cNvSpPr>
          <p:nvPr>
            <p:ph type="body" sz="quarter" idx="15"/>
          </p:nvPr>
        </p:nvSpPr>
        <p:spPr>
          <a:xfrm>
            <a:off x="0" y="1721005"/>
            <a:ext cx="1244600" cy="1722438"/>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24" name="文本占位符 17"/>
          <p:cNvSpPr>
            <a:spLocks noGrp="1"/>
          </p:cNvSpPr>
          <p:nvPr>
            <p:ph type="body" sz="quarter" idx="16"/>
          </p:nvPr>
        </p:nvSpPr>
        <p:spPr>
          <a:xfrm>
            <a:off x="0" y="3443443"/>
            <a:ext cx="1244600" cy="1722438"/>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25" name="文本占位符 17"/>
          <p:cNvSpPr>
            <a:spLocks noGrp="1"/>
          </p:cNvSpPr>
          <p:nvPr>
            <p:ph type="body" sz="quarter" idx="17"/>
          </p:nvPr>
        </p:nvSpPr>
        <p:spPr>
          <a:xfrm>
            <a:off x="0" y="5165881"/>
            <a:ext cx="1244600" cy="1722438"/>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548A5D5-F967-4973-BC3E-B6E1F1E79406}" type="datetime1">
              <a:rPr lang="zh-CN" altLang="en-US" smtClean="0"/>
              <a:t>2024/3/25</a:t>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2024/3/25</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单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2024/3/25</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4" name="矩形 13"/>
          <p:cNvSpPr/>
          <p:nvPr userDrawn="1"/>
        </p:nvSpPr>
        <p:spPr>
          <a:xfrm>
            <a:off x="7080179" y="997618"/>
            <a:ext cx="4436181"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a:off x="6932613" y="1124653"/>
            <a:ext cx="4421187" cy="2943346"/>
          </a:xfr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2024/3/25</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2" name="矩形 11"/>
          <p:cNvSpPr/>
          <p:nvPr userDrawn="1"/>
        </p:nvSpPr>
        <p:spPr>
          <a:xfrm>
            <a:off x="0" y="2290573"/>
            <a:ext cx="12192000" cy="30942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rot="20772240">
            <a:off x="7401365" y="1683034"/>
            <a:ext cx="3598217" cy="2242686"/>
          </a:xfrm>
          <a:ln w="88900">
            <a:solidFill>
              <a:srgbClr val="FFFFFF"/>
            </a:solidFill>
            <a:miter lim="800000"/>
          </a:ln>
          <a:effectLst>
            <a:outerShdw blurRad="63500" sx="102000" sy="102000" algn="ctr" rotWithShape="0">
              <a:prstClr val="black">
                <a:alpha val="40000"/>
              </a:prstClr>
            </a:outerShdw>
          </a:effectLst>
        </p:spPr>
        <p:txBody>
          <a:bodyPr/>
          <a:lstStyle/>
          <a:p>
            <a:endParaRPr lang="zh-CN" altLang="en-US"/>
          </a:p>
        </p:txBody>
      </p:sp>
      <p:sp>
        <p:nvSpPr>
          <p:cNvPr id="19" name="图片占位符 9"/>
          <p:cNvSpPr>
            <a:spLocks noGrp="1"/>
          </p:cNvSpPr>
          <p:nvPr>
            <p:ph type="pic" sz="quarter" idx="15"/>
          </p:nvPr>
        </p:nvSpPr>
        <p:spPr>
          <a:xfrm rot="668217">
            <a:off x="7665854" y="3726070"/>
            <a:ext cx="3598217" cy="2242686"/>
          </a:xfrm>
          <a:ln w="88900">
            <a:solidFill>
              <a:srgbClr val="FFFFFF"/>
            </a:solidFill>
            <a:miter lim="800000"/>
          </a:ln>
          <a:effectLst>
            <a:outerShdw blurRad="63500" sx="102000" sy="102000" algn="ctr" rotWithShape="0">
              <a:prstClr val="black">
                <a:alpha val="40000"/>
              </a:prstClr>
            </a:outerShdw>
          </a:effectLst>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2024/3/25</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0" name="图片占位符 9"/>
          <p:cNvSpPr>
            <a:spLocks noGrp="1"/>
          </p:cNvSpPr>
          <p:nvPr>
            <p:ph type="pic" sz="quarter" idx="14"/>
          </p:nvPr>
        </p:nvSpPr>
        <p:spPr>
          <a:xfrm>
            <a:off x="785565" y="1398880"/>
            <a:ext cx="3187948" cy="3225508"/>
          </a:xfrm>
        </p:spPr>
        <p:txBody>
          <a:bodyPr/>
          <a:lstStyle/>
          <a:p>
            <a:endParaRPr lang="zh-CN" altLang="en-US"/>
          </a:p>
        </p:txBody>
      </p:sp>
      <p:sp>
        <p:nvSpPr>
          <p:cNvPr id="16" name="图片占位符 9"/>
          <p:cNvSpPr>
            <a:spLocks noGrp="1"/>
          </p:cNvSpPr>
          <p:nvPr>
            <p:ph type="pic" sz="quarter" idx="15"/>
          </p:nvPr>
        </p:nvSpPr>
        <p:spPr>
          <a:xfrm>
            <a:off x="4493965" y="1410888"/>
            <a:ext cx="3187948" cy="3225508"/>
          </a:xfrm>
        </p:spPr>
        <p:txBody>
          <a:bodyPr/>
          <a:lstStyle/>
          <a:p>
            <a:endParaRPr lang="zh-CN" altLang="en-US"/>
          </a:p>
        </p:txBody>
      </p:sp>
      <p:sp>
        <p:nvSpPr>
          <p:cNvPr id="18" name="图片占位符 9"/>
          <p:cNvSpPr>
            <a:spLocks noGrp="1"/>
          </p:cNvSpPr>
          <p:nvPr>
            <p:ph type="pic" sz="quarter" idx="16"/>
          </p:nvPr>
        </p:nvSpPr>
        <p:spPr>
          <a:xfrm>
            <a:off x="8239589" y="1386104"/>
            <a:ext cx="3187948" cy="3225508"/>
          </a:xfrm>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项横向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2024/3/25</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2" name="矩形 11"/>
          <p:cNvSpPr/>
          <p:nvPr userDrawn="1"/>
        </p:nvSpPr>
        <p:spPr>
          <a:xfrm>
            <a:off x="624221" y="1486197"/>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624220" y="3581327"/>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6148169" y="1482545"/>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6148168" y="3577675"/>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userDrawn="1"/>
        </p:nvSpPr>
        <p:spPr>
          <a:xfrm flipH="1" flipV="1">
            <a:off x="5425531" y="1476181"/>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userDrawn="1"/>
        </p:nvSpPr>
        <p:spPr>
          <a:xfrm flipH="1" flipV="1">
            <a:off x="10962103" y="1476181"/>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p:cNvSpPr/>
          <p:nvPr userDrawn="1"/>
        </p:nvSpPr>
        <p:spPr>
          <a:xfrm flipH="1" flipV="1">
            <a:off x="5425531" y="3584803"/>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19"/>
          <p:cNvSpPr/>
          <p:nvPr userDrawn="1"/>
        </p:nvSpPr>
        <p:spPr>
          <a:xfrm flipH="1" flipV="1">
            <a:off x="10962103" y="3584803"/>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a:off x="750888" y="1620838"/>
            <a:ext cx="1601787" cy="1601787"/>
          </a:xfrm>
        </p:spPr>
        <p:txBody>
          <a:bodyPr/>
          <a:lstStyle/>
          <a:p>
            <a:endParaRPr lang="zh-CN" altLang="en-US"/>
          </a:p>
        </p:txBody>
      </p:sp>
      <p:sp>
        <p:nvSpPr>
          <p:cNvPr id="25" name="图片占位符 9"/>
          <p:cNvSpPr>
            <a:spLocks noGrp="1"/>
          </p:cNvSpPr>
          <p:nvPr>
            <p:ph type="pic" sz="quarter" idx="15"/>
          </p:nvPr>
        </p:nvSpPr>
        <p:spPr>
          <a:xfrm>
            <a:off x="762300" y="3748182"/>
            <a:ext cx="1601787" cy="1601787"/>
          </a:xfrm>
        </p:spPr>
        <p:txBody>
          <a:bodyPr/>
          <a:lstStyle/>
          <a:p>
            <a:endParaRPr lang="zh-CN" altLang="en-US"/>
          </a:p>
        </p:txBody>
      </p:sp>
      <p:sp>
        <p:nvSpPr>
          <p:cNvPr id="26" name="图片占位符 9"/>
          <p:cNvSpPr>
            <a:spLocks noGrp="1"/>
          </p:cNvSpPr>
          <p:nvPr>
            <p:ph type="pic" sz="quarter" idx="16"/>
          </p:nvPr>
        </p:nvSpPr>
        <p:spPr>
          <a:xfrm>
            <a:off x="6278410" y="1620838"/>
            <a:ext cx="1601787" cy="1601787"/>
          </a:xfrm>
        </p:spPr>
        <p:txBody>
          <a:bodyPr/>
          <a:lstStyle/>
          <a:p>
            <a:endParaRPr lang="zh-CN" altLang="en-US"/>
          </a:p>
        </p:txBody>
      </p:sp>
      <p:sp>
        <p:nvSpPr>
          <p:cNvPr id="27" name="图片占位符 9"/>
          <p:cNvSpPr>
            <a:spLocks noGrp="1"/>
          </p:cNvSpPr>
          <p:nvPr>
            <p:ph type="pic" sz="quarter" idx="17"/>
          </p:nvPr>
        </p:nvSpPr>
        <p:spPr>
          <a:xfrm>
            <a:off x="6289822" y="3748182"/>
            <a:ext cx="1601787" cy="1601787"/>
          </a:xfr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2024/3/25</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文本框 7"/>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0" name="矩形 9"/>
          <p:cNvSpPr/>
          <p:nvPr userDrawn="1"/>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rot="5400000">
            <a:off x="178349" y="-178349"/>
            <a:ext cx="815032" cy="1171729"/>
            <a:chOff x="136270" y="441325"/>
            <a:chExt cx="2690232" cy="1572670"/>
          </a:xfrm>
        </p:grpSpPr>
        <p:sp>
          <p:nvSpPr>
            <p:cNvPr id="12" name="矩形 11"/>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userDrawn="1"/>
        </p:nvGrpSpPr>
        <p:grpSpPr>
          <a:xfrm rot="16200000">
            <a:off x="10974982" y="5053481"/>
            <a:ext cx="1846660" cy="587375"/>
            <a:chOff x="136270" y="441325"/>
            <a:chExt cx="2690232" cy="1572670"/>
          </a:xfrm>
        </p:grpSpPr>
        <p:sp>
          <p:nvSpPr>
            <p:cNvPr id="18" name="矩形 17"/>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灯片编号占位符 4"/>
          <p:cNvSpPr>
            <a:spLocks noGrp="1"/>
          </p:cNvSpPr>
          <p:nvPr>
            <p:ph type="sldNum" sz="quarter" idx="12"/>
          </p:nvPr>
        </p:nvSpPr>
        <p:spPr>
          <a:xfrm>
            <a:off x="8807809" y="6519179"/>
            <a:ext cx="2743200" cy="365125"/>
          </a:xfrm>
        </p:spPr>
        <p:txBody>
          <a:bodyPr/>
          <a:lstStyle>
            <a:lvl1pPr>
              <a:defRPr sz="1600">
                <a:solidFill>
                  <a:schemeClr val="bg1">
                    <a:lumMod val="9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2" name="标题 1"/>
          <p:cNvSpPr>
            <a:spLocks noGrp="1"/>
          </p:cNvSpPr>
          <p:nvPr>
            <p:ph type="title"/>
          </p:nvPr>
        </p:nvSpPr>
        <p:spPr>
          <a:xfrm>
            <a:off x="1382711" y="226821"/>
            <a:ext cx="10515600" cy="598246"/>
          </a:xfrm>
        </p:spPr>
        <p:txBody>
          <a:bodyPr>
            <a:noAutofit/>
          </a:bodyPr>
          <a:lstStyle>
            <a:lvl1pPr>
              <a:defRPr sz="2800">
                <a:latin typeface="思源宋体 Heavy" panose="02020900000000000000" pitchFamily="18" charset="-122"/>
                <a:ea typeface="思源宋体 Heavy" panose="02020900000000000000" pitchFamily="18" charset="-122"/>
              </a:defRPr>
            </a:lvl1p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fld id="{F548A5D5-F967-4973-BC3E-B6E1F1E79406}" type="datetime1">
              <a:rPr lang="zh-CN" altLang="en-US" smtClean="0"/>
              <a:t>2024/3/25</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9" r:id="rId1"/>
    <p:sldLayoutId id="214748367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9.wmf"/><Relationship Id="rId18" Type="http://schemas.openxmlformats.org/officeDocument/2006/relationships/oleObject" Target="../embeddings/oleObject8.bin"/><Relationship Id="rId3" Type="http://schemas.openxmlformats.org/officeDocument/2006/relationships/notesSlide" Target="../notesSlides/notesSlide14.xml"/><Relationship Id="rId7" Type="http://schemas.openxmlformats.org/officeDocument/2006/relationships/image" Target="../media/image26.wmf"/><Relationship Id="rId12" Type="http://schemas.openxmlformats.org/officeDocument/2006/relationships/oleObject" Target="../embeddings/oleObject5.bin"/><Relationship Id="rId17" Type="http://schemas.openxmlformats.org/officeDocument/2006/relationships/image" Target="../media/image31.wmf"/><Relationship Id="rId2" Type="http://schemas.openxmlformats.org/officeDocument/2006/relationships/slideLayout" Target="../slideLayouts/slideLayout2.xml"/><Relationship Id="rId16" Type="http://schemas.openxmlformats.org/officeDocument/2006/relationships/oleObject" Target="../embeddings/oleObject7.bin"/><Relationship Id="rId20" Type="http://schemas.openxmlformats.org/officeDocument/2006/relationships/image" Target="../media/image33.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8.wmf"/><Relationship Id="rId5" Type="http://schemas.openxmlformats.org/officeDocument/2006/relationships/image" Target="../media/image25.wmf"/><Relationship Id="rId15" Type="http://schemas.openxmlformats.org/officeDocument/2006/relationships/image" Target="../media/image30.wmf"/><Relationship Id="rId10" Type="http://schemas.openxmlformats.org/officeDocument/2006/relationships/oleObject" Target="../embeddings/oleObject4.bin"/><Relationship Id="rId19" Type="http://schemas.openxmlformats.org/officeDocument/2006/relationships/image" Target="../media/image32.wmf"/><Relationship Id="rId4" Type="http://schemas.openxmlformats.org/officeDocument/2006/relationships/oleObject" Target="../embeddings/oleObject1.bin"/><Relationship Id="rId9" Type="http://schemas.openxmlformats.org/officeDocument/2006/relationships/image" Target="../media/image27.wmf"/><Relationship Id="rId14"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15.xml"/><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10.bin"/><Relationship Id="rId11" Type="http://schemas.openxmlformats.org/officeDocument/2006/relationships/image" Target="../media/image36.wmf"/><Relationship Id="rId5" Type="http://schemas.openxmlformats.org/officeDocument/2006/relationships/image" Target="../media/image33.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35.wmf"/></Relationships>
</file>

<file path=ppt/slides/_rels/slide16.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notesSlide" Target="../notesSlides/notesSlide16.xml"/><Relationship Id="rId26" Type="http://schemas.openxmlformats.org/officeDocument/2006/relationships/oleObject" Target="../embeddings/oleObject16.bin"/><Relationship Id="rId3" Type="http://schemas.openxmlformats.org/officeDocument/2006/relationships/tags" Target="../tags/tag4.xml"/><Relationship Id="rId21" Type="http://schemas.openxmlformats.org/officeDocument/2006/relationships/image" Target="../media/image35.wmf"/><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Layout" Target="../slideLayouts/slideLayout2.xml"/><Relationship Id="rId25" Type="http://schemas.openxmlformats.org/officeDocument/2006/relationships/image" Target="../media/image33.wmf"/><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oleObject" Target="../embeddings/oleObject13.bin"/><Relationship Id="rId1" Type="http://schemas.openxmlformats.org/officeDocument/2006/relationships/vmlDrawing" Target="../drawings/vmlDrawing3.v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oleObject" Target="../embeddings/oleObject15.bin"/><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image" Target="../media/image36.wmf"/><Relationship Id="rId10" Type="http://schemas.openxmlformats.org/officeDocument/2006/relationships/tags" Target="../tags/tag11.xml"/><Relationship Id="rId19" Type="http://schemas.openxmlformats.org/officeDocument/2006/relationships/image" Target="../media/image37.png"/><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oleObject" Target="../embeddings/oleObject14.bin"/><Relationship Id="rId27" Type="http://schemas.openxmlformats.org/officeDocument/2006/relationships/image" Target="../media/image34.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987230" y="1088064"/>
            <a:ext cx="10087170" cy="3432543"/>
          </a:xfrm>
          <a:prstGeom prst="rect">
            <a:avLst/>
          </a:prstGeom>
          <a:noFill/>
        </p:spPr>
        <p:txBody>
          <a:bodyPr wrap="square" rtlCol="0">
            <a:spAutoFit/>
          </a:bodyPr>
          <a:lstStyle/>
          <a:p>
            <a:pPr algn="ctr">
              <a:lnSpc>
                <a:spcPct val="150000"/>
              </a:lnSpc>
            </a:pPr>
            <a:r>
              <a:rPr lang="en-US" altLang="zh-CN" sz="4000" b="1" dirty="0">
                <a:solidFill>
                  <a:srgbClr val="AF2125"/>
                </a:solidFill>
                <a:latin typeface="Times New Roman" panose="02020603050405020304" pitchFamily="18" charset="0"/>
                <a:cs typeface="Times New Roman" panose="02020603050405020304" pitchFamily="18" charset="0"/>
              </a:rPr>
              <a:t>Knowledge Driven Two-Timescale Learning-Based Task Offloading in SAGIN-Based Vehicular Networks</a:t>
            </a:r>
          </a:p>
          <a:p>
            <a:pPr algn="r">
              <a:lnSpc>
                <a:spcPct val="150000"/>
              </a:lnSpc>
            </a:pPr>
            <a:r>
              <a:rPr lang="en-US" altLang="zh-CN" sz="2800" dirty="0">
                <a:solidFill>
                  <a:srgbClr val="C00000"/>
                </a:solidFill>
                <a:effectLst>
                  <a:outerShdw blurRad="50800" dist="38100" dir="2700000" algn="tl" rotWithShape="0">
                    <a:prstClr val="black">
                      <a:alpha val="40000"/>
                    </a:prstClr>
                  </a:outerShdw>
                </a:effectLst>
                <a:latin typeface="思源宋体 Heavy" panose="02020900000000000000" pitchFamily="18" charset="-122"/>
                <a:ea typeface="思源宋体 Heavy" panose="02020900000000000000" pitchFamily="18" charset="-122"/>
              </a:rPr>
              <a:t>——20240325</a:t>
            </a:r>
            <a:r>
              <a:rPr lang="zh-CN" altLang="en-US" sz="2800" dirty="0">
                <a:solidFill>
                  <a:srgbClr val="C00000"/>
                </a:solidFill>
                <a:effectLst>
                  <a:outerShdw blurRad="50800" dist="38100" dir="2700000" algn="tl" rotWithShape="0">
                    <a:prstClr val="black">
                      <a:alpha val="40000"/>
                    </a:prstClr>
                  </a:outerShdw>
                </a:effectLst>
                <a:latin typeface="思源宋体 Heavy" panose="02020900000000000000" pitchFamily="18" charset="-122"/>
                <a:ea typeface="思源宋体 Heavy" panose="02020900000000000000" pitchFamily="18" charset="-122"/>
              </a:rPr>
              <a:t>组会</a:t>
            </a:r>
          </a:p>
        </p:txBody>
      </p:sp>
      <p:sp>
        <p:nvSpPr>
          <p:cNvPr id="20" name="文本框 19"/>
          <p:cNvSpPr txBox="1"/>
          <p:nvPr/>
        </p:nvSpPr>
        <p:spPr>
          <a:xfrm>
            <a:off x="7723272" y="4770991"/>
            <a:ext cx="3133413" cy="523220"/>
          </a:xfrm>
          <a:prstGeom prst="rect">
            <a:avLst/>
          </a:prstGeom>
          <a:noFill/>
        </p:spPr>
        <p:txBody>
          <a:bodyPr wrap="square" rtlCol="0">
            <a:spAutoFit/>
          </a:bodyPr>
          <a:lstStyle/>
          <a:p>
            <a:r>
              <a:rPr lang="zh-CN" altLang="en-US" dirty="0">
                <a:solidFill>
                  <a:schemeClr val="tx1">
                    <a:lumMod val="75000"/>
                    <a:lumOff val="25000"/>
                  </a:schemeClr>
                </a:solidFill>
                <a:latin typeface="Times New Roman" panose="02020603050405020304" pitchFamily="18" charset="0"/>
                <a:ea typeface="思源宋体 Heavy" panose="02020900000000000000" pitchFamily="18" charset="-122"/>
                <a:cs typeface="Times New Roman" panose="02020603050405020304" pitchFamily="18" charset="0"/>
              </a:rPr>
              <a:t>▶ </a:t>
            </a:r>
            <a:r>
              <a:rPr lang="zh-CN" altLang="en-US" sz="2800" dirty="0">
                <a:solidFill>
                  <a:schemeClr val="tx1">
                    <a:lumMod val="75000"/>
                    <a:lumOff val="25000"/>
                  </a:schemeClr>
                </a:solidFill>
                <a:latin typeface="思源宋体 Heavy" panose="02020900000000000000" pitchFamily="18" charset="-122"/>
                <a:ea typeface="思源宋体 Heavy" panose="02020900000000000000" pitchFamily="18" charset="-122"/>
              </a:rPr>
              <a:t>汇报人：黄  蕾</a:t>
            </a:r>
          </a:p>
        </p:txBody>
      </p:sp>
      <p:sp>
        <p:nvSpPr>
          <p:cNvPr id="11" name="矩形 10"/>
          <p:cNvSpPr/>
          <p:nvPr/>
        </p:nvSpPr>
        <p:spPr>
          <a:xfrm>
            <a:off x="0" y="-1"/>
            <a:ext cx="12192000" cy="31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矩形 58"/>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rot="16200000">
            <a:off x="-629641" y="2414059"/>
            <a:ext cx="1846660" cy="587375"/>
            <a:chOff x="136270" y="441325"/>
            <a:chExt cx="2690232" cy="1572670"/>
          </a:xfrm>
        </p:grpSpPr>
        <p:sp>
          <p:nvSpPr>
            <p:cNvPr id="60" name="矩形 59"/>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rot="16200000">
            <a:off x="10974983" y="2414059"/>
            <a:ext cx="1846660" cy="587375"/>
            <a:chOff x="136270" y="441325"/>
            <a:chExt cx="2690232" cy="1572670"/>
          </a:xfrm>
        </p:grpSpPr>
        <p:sp>
          <p:nvSpPr>
            <p:cNvPr id="66" name="矩形 65"/>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研究背景与现状 </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文本框 18"/>
          <p:cNvSpPr txBox="1"/>
          <p:nvPr/>
        </p:nvSpPr>
        <p:spPr>
          <a:xfrm>
            <a:off x="542948" y="1159331"/>
            <a:ext cx="4779141" cy="417165"/>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1.3.</a:t>
            </a:r>
            <a:r>
              <a:rPr lang="zh-CN" altLang="en-US" b="1" spc="100" dirty="0">
                <a:latin typeface="Times New Roman" panose="02020603050405020304" pitchFamily="18" charset="0"/>
                <a:ea typeface="思源宋体 Heavy" panose="02020900000000000000"/>
                <a:cs typeface="Times New Roman" panose="02020603050405020304" pitchFamily="18" charset="0"/>
              </a:rPr>
              <a:t>知识驱动关键技术 </a:t>
            </a:r>
            <a:r>
              <a:rPr lang="en-US" altLang="zh-CN" b="1" spc="100" dirty="0">
                <a:latin typeface="Times New Roman" panose="02020603050405020304" pitchFamily="18" charset="0"/>
                <a:ea typeface="思源宋体 Heavy" panose="02020900000000000000"/>
                <a:cs typeface="Times New Roman" panose="02020603050405020304" pitchFamily="18" charset="0"/>
              </a:rPr>
              <a:t>– </a:t>
            </a:r>
            <a:r>
              <a:rPr lang="zh-CN" altLang="en-US" b="1" spc="100" dirty="0">
                <a:latin typeface="Times New Roman" panose="02020603050405020304" pitchFamily="18" charset="0"/>
                <a:ea typeface="思源宋体 Heavy" panose="02020900000000000000"/>
                <a:cs typeface="Times New Roman" panose="02020603050405020304" pitchFamily="18" charset="0"/>
              </a:rPr>
              <a:t>双时间尺度</a:t>
            </a:r>
            <a:r>
              <a:rPr lang="en-US" altLang="zh-CN" b="1" spc="100" dirty="0">
                <a:latin typeface="Times New Roman" panose="02020603050405020304" pitchFamily="18" charset="0"/>
                <a:ea typeface="思源宋体 Heavy" panose="02020900000000000000"/>
                <a:cs typeface="Times New Roman" panose="02020603050405020304" pitchFamily="18" charset="0"/>
              </a:rPr>
              <a:t> </a:t>
            </a:r>
            <a:endParaRPr lang="zh-CN" altLang="en-US" b="1" spc="100" dirty="0">
              <a:latin typeface="Times New Roman" panose="02020603050405020304" pitchFamily="18" charset="0"/>
              <a:ea typeface="思源宋体 Heavy" panose="02020900000000000000"/>
              <a:cs typeface="Times New Roman" panose="02020603050405020304" pitchFamily="18" charset="0"/>
            </a:endParaRPr>
          </a:p>
        </p:txBody>
      </p:sp>
      <p:pic>
        <p:nvPicPr>
          <p:cNvPr id="7" name="图片 6"/>
          <p:cNvPicPr/>
          <p:nvPr/>
        </p:nvPicPr>
        <p:blipFill>
          <a:blip r:embed="rId3"/>
          <a:stretch>
            <a:fillRect/>
          </a:stretch>
        </p:blipFill>
        <p:spPr>
          <a:xfrm>
            <a:off x="838200" y="1699635"/>
            <a:ext cx="4985485" cy="2449350"/>
          </a:xfrm>
          <a:prstGeom prst="rect">
            <a:avLst/>
          </a:prstGeom>
          <a:effectLst>
            <a:outerShdw blurRad="63500" sx="102000" sy="102000" algn="ctr" rotWithShape="0">
              <a:prstClr val="black">
                <a:alpha val="40000"/>
              </a:prstClr>
            </a:outerShdw>
          </a:effectLst>
        </p:spPr>
      </p:pic>
      <p:pic>
        <p:nvPicPr>
          <p:cNvPr id="8" name="图片 7"/>
          <p:cNvPicPr/>
          <p:nvPr/>
        </p:nvPicPr>
        <p:blipFill>
          <a:blip r:embed="rId4"/>
          <a:stretch>
            <a:fillRect/>
          </a:stretch>
        </p:blipFill>
        <p:spPr>
          <a:xfrm>
            <a:off x="6647245" y="1699635"/>
            <a:ext cx="4807377" cy="2449350"/>
          </a:xfrm>
          <a:prstGeom prst="rect">
            <a:avLst/>
          </a:prstGeom>
          <a:effectLst>
            <a:outerShdw blurRad="63500" sx="102000" sy="102000" algn="ctr" rotWithShape="0">
              <a:prstClr val="black">
                <a:alpha val="40000"/>
              </a:prstClr>
            </a:outerShdw>
          </a:effectLst>
        </p:spPr>
      </p:pic>
      <p:sp>
        <p:nvSpPr>
          <p:cNvPr id="11" name="文本框 10"/>
          <p:cNvSpPr txBox="1"/>
          <p:nvPr/>
        </p:nvSpPr>
        <p:spPr>
          <a:xfrm>
            <a:off x="695756" y="4272124"/>
            <a:ext cx="5312423" cy="1540678"/>
          </a:xfrm>
          <a:prstGeom prst="rect">
            <a:avLst/>
          </a:prstGeom>
          <a:noFill/>
        </p:spPr>
        <p:txBody>
          <a:bodyPr wrap="square">
            <a:spAutoFit/>
          </a:bodyPr>
          <a:lstStyle/>
          <a:p>
            <a:pPr marL="285750" indent="-285750">
              <a:buFont typeface="Arial" panose="020B0604020202020204" pitchFamily="34" charset="0"/>
              <a:buChar char="•"/>
            </a:pPr>
            <a:r>
              <a:rPr lang="zh-CN" altLang="zh-CN" sz="1400" dirty="0">
                <a:effectLst/>
                <a:ea typeface="等线" panose="02010600030101010101" charset="-122"/>
                <a:cs typeface="Times New Roman" panose="02020603050405020304" pitchFamily="18" charset="0"/>
              </a:rPr>
              <a:t>基于用户位置变化慢于任务到达速度，</a:t>
            </a:r>
            <a:r>
              <a:rPr lang="zh-CN" altLang="en-US" sz="1400" dirty="0">
                <a:effectLst/>
                <a:ea typeface="等线" panose="02010600030101010101" charset="-122"/>
                <a:cs typeface="Times New Roman" panose="02020603050405020304" pitchFamily="18" charset="0"/>
              </a:rPr>
              <a:t>该文</a:t>
            </a:r>
            <a:r>
              <a:rPr lang="zh-CN" altLang="zh-CN" sz="1400" dirty="0">
                <a:effectLst/>
                <a:ea typeface="等线" panose="02010600030101010101" charset="-122"/>
                <a:cs typeface="Times New Roman" panose="02020603050405020304" pitchFamily="18" charset="0"/>
              </a:rPr>
              <a:t>提出了一种通过联合业务迁移和功率控制的双时间尺度移动管理框架</a:t>
            </a:r>
            <a:r>
              <a:rPr lang="en-US" altLang="zh-CN" sz="1400" kern="100" dirty="0">
                <a:effectLst/>
                <a:latin typeface="等线" panose="02010600030101010101" charset="-122"/>
                <a:ea typeface="等线" panose="02010600030101010101" charset="-122"/>
                <a:cs typeface="Times New Roman" panose="02020603050405020304" pitchFamily="18" charset="0"/>
              </a:rPr>
              <a:t>,</a:t>
            </a:r>
            <a:r>
              <a:rPr lang="zh-CN" altLang="zh-CN" sz="1400" kern="100" dirty="0">
                <a:effectLst/>
                <a:latin typeface="等线" panose="02010600030101010101" charset="-122"/>
                <a:ea typeface="等线" panose="02010600030101010101" charset="-122"/>
                <a:cs typeface="Times New Roman" panose="02020603050405020304" pitchFamily="18" charset="0"/>
              </a:rPr>
              <a:t>将原有的双时间尺度联合问题解耦为两个不同时间尺度的子问题</a:t>
            </a:r>
            <a:r>
              <a:rPr lang="en-US" altLang="zh-CN" sz="1400" kern="100" dirty="0">
                <a:effectLst/>
                <a:latin typeface="等线" panose="02010600030101010101" charset="-122"/>
                <a:ea typeface="等线" panose="02010600030101010101" charset="-122"/>
                <a:cs typeface="Times New Roman" panose="02020603050405020304" pitchFamily="18" charset="0"/>
              </a:rPr>
              <a:t>: </a:t>
            </a:r>
          </a:p>
          <a:p>
            <a:pPr marL="742950" lvl="1" indent="-285750">
              <a:lnSpc>
                <a:spcPct val="200000"/>
              </a:lnSpc>
              <a:buFont typeface="Arial" panose="020B0604020202020204" pitchFamily="34" charset="0"/>
              <a:buChar char="•"/>
            </a:pPr>
            <a:r>
              <a:rPr lang="zh-CN" altLang="zh-CN" sz="1400" kern="100" dirty="0">
                <a:effectLst/>
                <a:latin typeface="等线" panose="02010600030101010101" charset="-122"/>
                <a:ea typeface="等线" panose="02010600030101010101" charset="-122"/>
                <a:cs typeface="Times New Roman" panose="02020603050405020304" pitchFamily="18" charset="0"/>
              </a:rPr>
              <a:t>大时间尺度</a:t>
            </a:r>
            <a:r>
              <a:rPr lang="en-US" altLang="zh-CN" sz="1400" kern="100" dirty="0">
                <a:effectLst/>
                <a:latin typeface="等线" panose="02010600030101010101" charset="-122"/>
                <a:ea typeface="等线" panose="02010600030101010101" charset="-122"/>
                <a:cs typeface="Times New Roman" panose="02020603050405020304" pitchFamily="18" charset="0"/>
              </a:rPr>
              <a:t>: </a:t>
            </a:r>
            <a:r>
              <a:rPr lang="zh-CN" altLang="zh-CN" sz="1400" kern="100" dirty="0">
                <a:effectLst/>
                <a:latin typeface="等线" panose="02010600030101010101" charset="-122"/>
                <a:ea typeface="等线" panose="02010600030101010101" charset="-122"/>
                <a:cs typeface="Times New Roman" panose="02020603050405020304" pitchFamily="18" charset="0"/>
              </a:rPr>
              <a:t>业务迁移</a:t>
            </a:r>
            <a:endParaRPr lang="en-US" altLang="zh-CN" sz="1400" kern="100" dirty="0">
              <a:effectLst/>
              <a:latin typeface="等线" panose="02010600030101010101" charset="-122"/>
              <a:ea typeface="等线" panose="02010600030101010101" charset="-122"/>
              <a:cs typeface="Times New Roman" panose="02020603050405020304" pitchFamily="18" charset="0"/>
            </a:endParaRPr>
          </a:p>
          <a:p>
            <a:pPr marL="742950" lvl="1" indent="-285750">
              <a:lnSpc>
                <a:spcPct val="200000"/>
              </a:lnSpc>
              <a:buFont typeface="Arial" panose="020B0604020202020204" pitchFamily="34" charset="0"/>
              <a:buChar char="•"/>
            </a:pPr>
            <a:r>
              <a:rPr lang="zh-CN" altLang="zh-CN" sz="1400" kern="100" dirty="0">
                <a:effectLst/>
                <a:latin typeface="等线" panose="02010600030101010101" charset="-122"/>
                <a:ea typeface="等线" panose="02010600030101010101" charset="-122"/>
                <a:cs typeface="Times New Roman" panose="02020603050405020304" pitchFamily="18" charset="0"/>
              </a:rPr>
              <a:t>小时间尺度</a:t>
            </a:r>
            <a:r>
              <a:rPr lang="en-US" altLang="zh-CN" sz="1400" kern="100" dirty="0">
                <a:effectLst/>
                <a:latin typeface="等线" panose="02010600030101010101" charset="-122"/>
                <a:ea typeface="等线" panose="02010600030101010101" charset="-122"/>
                <a:cs typeface="Times New Roman" panose="02020603050405020304" pitchFamily="18" charset="0"/>
              </a:rPr>
              <a:t>: </a:t>
            </a:r>
            <a:r>
              <a:rPr lang="zh-CN" altLang="zh-CN" sz="1400" kern="100" dirty="0">
                <a:effectLst/>
                <a:latin typeface="等线" panose="02010600030101010101" charset="-122"/>
                <a:ea typeface="等线" panose="02010600030101010101" charset="-122"/>
                <a:cs typeface="Times New Roman" panose="02020603050405020304" pitchFamily="18" charset="0"/>
              </a:rPr>
              <a:t>功率控制</a:t>
            </a:r>
          </a:p>
        </p:txBody>
      </p:sp>
      <p:sp>
        <p:nvSpPr>
          <p:cNvPr id="16" name="文本框 15"/>
          <p:cNvSpPr txBox="1"/>
          <p:nvPr/>
        </p:nvSpPr>
        <p:spPr>
          <a:xfrm>
            <a:off x="6183823" y="4272124"/>
            <a:ext cx="5818013" cy="1540678"/>
          </a:xfrm>
          <a:prstGeom prst="rect">
            <a:avLst/>
          </a:prstGeom>
          <a:noFill/>
        </p:spPr>
        <p:txBody>
          <a:bodyPr wrap="square">
            <a:spAutoFit/>
          </a:bodyPr>
          <a:lstStyle/>
          <a:p>
            <a:pPr marL="285750" indent="-285750" algn="just">
              <a:buFont typeface="Arial" panose="020B0604020202020204" pitchFamily="34" charset="0"/>
              <a:buChar char="•"/>
            </a:pPr>
            <a:r>
              <a:rPr lang="zh-CN" altLang="en-US" sz="1400" kern="100" dirty="0">
                <a:latin typeface="等线" panose="02010600030101010101" charset="-122"/>
                <a:cs typeface="Times New Roman" panose="02020603050405020304" pitchFamily="18" charset="0"/>
              </a:rPr>
              <a:t>基于</a:t>
            </a:r>
            <a:r>
              <a:rPr lang="zh-CN" altLang="en-US" sz="1400" b="0" i="0" dirty="0">
                <a:solidFill>
                  <a:srgbClr val="2A2B2E"/>
                </a:solidFill>
                <a:effectLst/>
                <a:latin typeface="PingFang SC"/>
              </a:rPr>
              <a:t>每个</a:t>
            </a:r>
            <a:r>
              <a:rPr lang="en-US" altLang="zh-CN" sz="1400" b="0" i="0" dirty="0">
                <a:solidFill>
                  <a:srgbClr val="2A2B2E"/>
                </a:solidFill>
                <a:effectLst/>
                <a:latin typeface="PingFang SC"/>
              </a:rPr>
              <a:t>MD</a:t>
            </a:r>
            <a:r>
              <a:rPr lang="zh-CN" altLang="en-US" sz="1400" b="0" i="0" dirty="0">
                <a:solidFill>
                  <a:srgbClr val="2A2B2E"/>
                </a:solidFill>
                <a:effectLst/>
                <a:latin typeface="PingFang SC"/>
              </a:rPr>
              <a:t>的服务迁移和任务重路由决策是由接入切换触发，</a:t>
            </a:r>
            <a:r>
              <a:rPr lang="zh-CN" altLang="en-US" sz="1400" kern="100" dirty="0">
                <a:latin typeface="等线" panose="02010600030101010101" charset="-122"/>
                <a:cs typeface="Times New Roman" panose="02020603050405020304" pitchFamily="18" charset="0"/>
              </a:rPr>
              <a:t>该文</a:t>
            </a:r>
            <a:r>
              <a:rPr lang="zh-CN" altLang="zh-CN" sz="1400" kern="100" dirty="0">
                <a:latin typeface="等线" panose="02010600030101010101" charset="-122"/>
                <a:cs typeface="Times New Roman" panose="02020603050405020304" pitchFamily="18" charset="0"/>
              </a:rPr>
              <a:t>提出了一种</a:t>
            </a:r>
            <a:r>
              <a:rPr lang="zh-CN" altLang="en-US" sz="1400" kern="100" dirty="0">
                <a:latin typeface="等线" panose="02010600030101010101" charset="-122"/>
                <a:cs typeface="Times New Roman" panose="02020603050405020304" pitchFamily="18" charset="0"/>
              </a:rPr>
              <a:t>双时间尺度方法</a:t>
            </a:r>
            <a:r>
              <a:rPr lang="zh-CN" altLang="zh-CN" sz="1400" kern="100" dirty="0">
                <a:latin typeface="等线" panose="02010600030101010101" charset="-122"/>
                <a:cs typeface="Times New Roman" panose="02020603050405020304" pitchFamily="18" charset="0"/>
              </a:rPr>
              <a:t>，在长期平均服务时延方面求解了渐近最优问题</a:t>
            </a:r>
            <a:r>
              <a:rPr lang="en-US" altLang="zh-CN" sz="1400" kern="100" dirty="0">
                <a:latin typeface="等线" panose="02010600030101010101" charset="-122"/>
                <a:cs typeface="Times New Roman" panose="02020603050405020304" pitchFamily="18" charset="0"/>
              </a:rPr>
              <a:t>: </a:t>
            </a:r>
            <a:endParaRPr lang="zh-CN" altLang="zh-CN" sz="1400" kern="100" dirty="0">
              <a:latin typeface="等线" panose="02010600030101010101" charset="-122"/>
              <a:cs typeface="Times New Roman" panose="02020603050405020304" pitchFamily="18" charset="0"/>
            </a:endParaRPr>
          </a:p>
          <a:p>
            <a:pPr marL="742950" lvl="1" indent="-285750" algn="just">
              <a:lnSpc>
                <a:spcPct val="200000"/>
              </a:lnSpc>
              <a:buFont typeface="Arial" panose="020B0604020202020204" pitchFamily="34" charset="0"/>
              <a:buChar char="•"/>
            </a:pPr>
            <a:r>
              <a:rPr lang="zh-CN" altLang="zh-CN" sz="1400" kern="100" dirty="0">
                <a:effectLst/>
                <a:latin typeface="等线" panose="02010600030101010101" charset="-122"/>
                <a:ea typeface="等线" panose="02010600030101010101" charset="-122"/>
                <a:cs typeface="Times New Roman" panose="02020603050405020304" pitchFamily="18" charset="0"/>
              </a:rPr>
              <a:t>大时间尺度</a:t>
            </a:r>
            <a:r>
              <a:rPr lang="zh-CN" altLang="en-US" sz="1400" kern="100" dirty="0">
                <a:latin typeface="等线" panose="02010600030101010101" charset="-122"/>
                <a:cs typeface="Times New Roman" panose="02020603050405020304" pitchFamily="18" charset="0"/>
              </a:rPr>
              <a:t>决策</a:t>
            </a:r>
            <a:r>
              <a:rPr lang="en-US" altLang="zh-CN" sz="1400" kern="100" dirty="0">
                <a:effectLst/>
                <a:latin typeface="等线" panose="02010600030101010101" charset="-122"/>
                <a:ea typeface="等线" panose="02010600030101010101" charset="-122"/>
                <a:cs typeface="Times New Roman" panose="02020603050405020304" pitchFamily="18" charset="0"/>
              </a:rPr>
              <a:t>: </a:t>
            </a:r>
            <a:r>
              <a:rPr lang="zh-CN" altLang="en-US" sz="1400" kern="100" dirty="0">
                <a:latin typeface="等线" panose="02010600030101010101" charset="-122"/>
                <a:ea typeface="等线" panose="02010600030101010101" charset="-122"/>
                <a:cs typeface="Times New Roman" panose="02020603050405020304" pitchFamily="18" charset="0"/>
              </a:rPr>
              <a:t>接入选择</a:t>
            </a:r>
            <a:r>
              <a:rPr lang="zh-CN" altLang="zh-CN" sz="1400" kern="100" dirty="0">
                <a:effectLst/>
                <a:latin typeface="等线" panose="02010600030101010101" charset="-122"/>
                <a:ea typeface="等线" panose="02010600030101010101" charset="-122"/>
                <a:cs typeface="Times New Roman" panose="02020603050405020304" pitchFamily="18" charset="0"/>
              </a:rPr>
              <a:t>，以及服务迁移或任务重新路由</a:t>
            </a:r>
            <a:r>
              <a:rPr lang="zh-CN" altLang="en-US" sz="1400" kern="100" dirty="0">
                <a:latin typeface="等线" panose="02010600030101010101" charset="-122"/>
                <a:ea typeface="等线" panose="02010600030101010101" charset="-122"/>
                <a:cs typeface="Times New Roman" panose="02020603050405020304" pitchFamily="18" charset="0"/>
              </a:rPr>
              <a:t>决策</a:t>
            </a:r>
            <a:endParaRPr lang="zh-CN" altLang="zh-CN" sz="1400" kern="100" dirty="0">
              <a:effectLst/>
              <a:latin typeface="等线" panose="02010600030101010101" charset="-122"/>
              <a:ea typeface="等线" panose="02010600030101010101" charset="-122"/>
              <a:cs typeface="Times New Roman" panose="02020603050405020304" pitchFamily="18" charset="0"/>
            </a:endParaRPr>
          </a:p>
          <a:p>
            <a:pPr marL="742950" lvl="1" indent="-285750" algn="just">
              <a:lnSpc>
                <a:spcPct val="200000"/>
              </a:lnSpc>
              <a:buFont typeface="Arial" panose="020B0604020202020204" pitchFamily="34" charset="0"/>
              <a:buChar char="•"/>
            </a:pPr>
            <a:r>
              <a:rPr lang="zh-CN" altLang="zh-CN" sz="1400" kern="100" dirty="0">
                <a:effectLst/>
                <a:latin typeface="等线" panose="02010600030101010101" charset="-122"/>
                <a:ea typeface="等线" panose="02010600030101010101" charset="-122"/>
                <a:cs typeface="Times New Roman" panose="02020603050405020304" pitchFamily="18" charset="0"/>
              </a:rPr>
              <a:t>小时间尺度决策</a:t>
            </a:r>
            <a:r>
              <a:rPr lang="en-US" altLang="zh-CN" sz="1400" kern="100" dirty="0">
                <a:effectLst/>
                <a:latin typeface="等线" panose="02010600030101010101" charset="-122"/>
                <a:ea typeface="等线" panose="02010600030101010101" charset="-122"/>
                <a:cs typeface="Times New Roman" panose="02020603050405020304" pitchFamily="18" charset="0"/>
              </a:rPr>
              <a:t>: </a:t>
            </a:r>
            <a:r>
              <a:rPr lang="zh-CN" altLang="zh-CN" sz="1400" kern="100" dirty="0">
                <a:effectLst/>
                <a:latin typeface="等线" panose="02010600030101010101" charset="-122"/>
                <a:ea typeface="等线" panose="02010600030101010101" charset="-122"/>
                <a:cs typeface="Times New Roman" panose="02020603050405020304" pitchFamily="18" charset="0"/>
              </a:rPr>
              <a:t>计算和通信资源</a:t>
            </a:r>
            <a:r>
              <a:rPr lang="zh-CN" altLang="en-US" sz="1400" kern="100" dirty="0">
                <a:effectLst/>
                <a:latin typeface="等线" panose="02010600030101010101" charset="-122"/>
                <a:ea typeface="等线" panose="02010600030101010101" charset="-122"/>
                <a:cs typeface="Times New Roman" panose="02020603050405020304" pitchFamily="18" charset="0"/>
              </a:rPr>
              <a:t>分配</a:t>
            </a:r>
            <a:r>
              <a:rPr lang="zh-CN" altLang="zh-CN" sz="1400" kern="100" dirty="0">
                <a:effectLst/>
                <a:latin typeface="等线" panose="02010600030101010101" charset="-122"/>
                <a:ea typeface="等线" panose="02010600030101010101" charset="-122"/>
                <a:cs typeface="Times New Roman" panose="02020603050405020304" pitchFamily="18" charset="0"/>
              </a:rPr>
              <a:t>。</a:t>
            </a:r>
          </a:p>
        </p:txBody>
      </p:sp>
      <p:sp>
        <p:nvSpPr>
          <p:cNvPr id="21" name="灯片编号占位符 4"/>
          <p:cNvSpPr>
            <a:spLocks noGrp="1"/>
          </p:cNvSpPr>
          <p:nvPr>
            <p:ph type="sldNum" sz="quarter" idx="12"/>
          </p:nvPr>
        </p:nvSpPr>
        <p:spPr>
          <a:xfrm>
            <a:off x="8610600" y="6356350"/>
            <a:ext cx="2743200" cy="365125"/>
          </a:xfrm>
        </p:spPr>
        <p:txBody>
          <a:bodyPr/>
          <a:lstStyle/>
          <a:p>
            <a:fld id="{33B9A5AF-BDD6-4E14-989F-CF034C94E4CA}" type="slidenum">
              <a:rPr lang="zh-CN" altLang="en-US" smtClean="0">
                <a:solidFill>
                  <a:schemeClr val="bg1">
                    <a:lumMod val="50000"/>
                  </a:schemeClr>
                </a:solidFill>
              </a:rPr>
              <a:t>10</a:t>
            </a:fld>
            <a:endParaRPr lang="zh-CN" altLang="en-US" dirty="0">
              <a:solidFill>
                <a:schemeClr val="bg1">
                  <a:lumMod val="50000"/>
                </a:schemeClr>
              </a:solidFill>
            </a:endParaRPr>
          </a:p>
        </p:txBody>
      </p:sp>
      <p:sp>
        <p:nvSpPr>
          <p:cNvPr id="12" name="文本框 11">
            <a:extLst>
              <a:ext uri="{FF2B5EF4-FFF2-40B4-BE49-F238E27FC236}">
                <a16:creationId xmlns:a16="http://schemas.microsoft.com/office/drawing/2014/main" id="{AE811546-E107-4C55-9424-597A5CF565F8}"/>
              </a:ext>
            </a:extLst>
          </p:cNvPr>
          <p:cNvSpPr txBox="1"/>
          <p:nvPr/>
        </p:nvSpPr>
        <p:spPr>
          <a:xfrm>
            <a:off x="623778" y="5890478"/>
            <a:ext cx="11010680" cy="830997"/>
          </a:xfrm>
          <a:prstGeom prst="rect">
            <a:avLst/>
          </a:prstGeom>
          <a:noFill/>
        </p:spPr>
        <p:txBody>
          <a:bodyPr wrap="square">
            <a:spAutoFit/>
          </a:bodyPr>
          <a:lstStyle/>
          <a:p>
            <a:pPr lvl="0" algn="just"/>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[5]. </a:t>
            </a:r>
            <a:r>
              <a:rPr lang="en-US" altLang="zh-CN" sz="1200" b="0" i="0" dirty="0">
                <a:solidFill>
                  <a:srgbClr val="333333"/>
                </a:solidFill>
                <a:effectLst/>
                <a:latin typeface="Times New Roman" panose="02020603050405020304" pitchFamily="18" charset="0"/>
                <a:cs typeface="Times New Roman" panose="02020603050405020304" pitchFamily="18" charset="0"/>
              </a:rPr>
              <a:t>Z. Liang, Y. Liu, T. -M. Lok and K. Huang, "A Two-Timescale Approach to Mobility Management for Multicell Mobile Edge Computing," in </a:t>
            </a:r>
            <a:r>
              <a:rPr lang="en-US" altLang="zh-CN" sz="1200" b="0" i="1" dirty="0">
                <a:solidFill>
                  <a:srgbClr val="333333"/>
                </a:solidFill>
                <a:effectLst/>
                <a:latin typeface="Times New Roman" panose="02020603050405020304" pitchFamily="18" charset="0"/>
                <a:cs typeface="Times New Roman" panose="02020603050405020304" pitchFamily="18" charset="0"/>
              </a:rPr>
              <a:t>IEEE Transactions on Wireless Communications</a:t>
            </a:r>
            <a:r>
              <a:rPr lang="en-US" altLang="zh-CN" sz="1200" b="0" i="0" dirty="0">
                <a:solidFill>
                  <a:srgbClr val="333333"/>
                </a:solidFill>
                <a:effectLst/>
                <a:latin typeface="Times New Roman" panose="02020603050405020304" pitchFamily="18" charset="0"/>
                <a:cs typeface="Times New Roman" panose="02020603050405020304" pitchFamily="18" charset="0"/>
              </a:rPr>
              <a:t>, vol. 21, no. 12, pp. 10981-10995, Dec. 2022, </a:t>
            </a:r>
            <a:r>
              <a:rPr lang="en-US" altLang="zh-CN" sz="1200" b="0" i="0" dirty="0" err="1">
                <a:solidFill>
                  <a:srgbClr val="333333"/>
                </a:solidFill>
                <a:effectLst/>
                <a:latin typeface="Times New Roman" panose="02020603050405020304" pitchFamily="18" charset="0"/>
                <a:cs typeface="Times New Roman" panose="02020603050405020304" pitchFamily="18" charset="0"/>
              </a:rPr>
              <a:t>doi</a:t>
            </a:r>
            <a:r>
              <a:rPr lang="en-US" altLang="zh-CN" sz="1200" b="0" i="0" dirty="0">
                <a:solidFill>
                  <a:srgbClr val="333333"/>
                </a:solidFill>
                <a:effectLst/>
                <a:latin typeface="Times New Roman" panose="02020603050405020304" pitchFamily="18" charset="0"/>
                <a:cs typeface="Times New Roman" panose="02020603050405020304" pitchFamily="18" charset="0"/>
              </a:rPr>
              <a:t>: 10.1109/TWC.2022.3188695.</a:t>
            </a:r>
          </a:p>
          <a:p>
            <a:pPr lvl="0" algn="just"/>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[6]. </a:t>
            </a:r>
            <a:r>
              <a:rPr lang="en-US" altLang="zh-CN" sz="1200" b="0" i="0" dirty="0">
                <a:solidFill>
                  <a:srgbClr val="333333"/>
                </a:solidFill>
                <a:effectLst/>
                <a:latin typeface="Times New Roman" panose="02020603050405020304" pitchFamily="18" charset="0"/>
                <a:cs typeface="Times New Roman" panose="02020603050405020304" pitchFamily="18" charset="0"/>
              </a:rPr>
              <a:t>Y. Shi, C. Yi, R. Wang, Q. Wu, B. Chen and J. Cai, "Service Migration or Task Rerouting: A Two-Timescale Online Resource Optimization for MEC," in </a:t>
            </a:r>
            <a:r>
              <a:rPr lang="en-US" altLang="zh-CN" sz="1200" b="0" i="1" dirty="0">
                <a:solidFill>
                  <a:srgbClr val="333333"/>
                </a:solidFill>
                <a:effectLst/>
                <a:latin typeface="Times New Roman" panose="02020603050405020304" pitchFamily="18" charset="0"/>
                <a:cs typeface="Times New Roman" panose="02020603050405020304" pitchFamily="18" charset="0"/>
              </a:rPr>
              <a:t>IEEE Transactions on Wireless Communications</a:t>
            </a:r>
            <a:r>
              <a:rPr lang="en-US" altLang="zh-CN" sz="1200" b="0" i="0" dirty="0">
                <a:solidFill>
                  <a:srgbClr val="333333"/>
                </a:solidFill>
                <a:effectLst/>
                <a:latin typeface="Times New Roman" panose="02020603050405020304" pitchFamily="18" charset="0"/>
                <a:cs typeface="Times New Roman" panose="02020603050405020304" pitchFamily="18" charset="0"/>
              </a:rPr>
              <a:t>, vol. 23, no. 2, pp. 1503-1519, Feb. 2024, </a:t>
            </a:r>
            <a:r>
              <a:rPr lang="en-US" altLang="zh-CN" sz="1200" b="0" i="0" dirty="0" err="1">
                <a:solidFill>
                  <a:srgbClr val="333333"/>
                </a:solidFill>
                <a:effectLst/>
                <a:latin typeface="Times New Roman" panose="02020603050405020304" pitchFamily="18" charset="0"/>
                <a:cs typeface="Times New Roman" panose="02020603050405020304" pitchFamily="18" charset="0"/>
              </a:rPr>
              <a:t>doi</a:t>
            </a:r>
            <a:r>
              <a:rPr lang="en-US" altLang="zh-CN" sz="1200" b="0" i="0" dirty="0">
                <a:solidFill>
                  <a:srgbClr val="333333"/>
                </a:solidFill>
                <a:effectLst/>
                <a:latin typeface="Times New Roman" panose="02020603050405020304" pitchFamily="18" charset="0"/>
                <a:cs typeface="Times New Roman" panose="02020603050405020304" pitchFamily="18" charset="0"/>
              </a:rPr>
              <a:t>: 10.1109/TWC.2023.3290005.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rPr>
              <a:t>11</a:t>
            </a:fld>
            <a:endParaRPr lang="zh-CN" altLang="en-US" dirty="0">
              <a:solidFill>
                <a:schemeClr val="bg1">
                  <a:lumMod val="50000"/>
                </a:schemeClr>
              </a:solidFill>
            </a:endParaRPr>
          </a:p>
        </p:txBody>
      </p:sp>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本研究工作大纲</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4" name="文本框 13"/>
          <p:cNvSpPr txBox="1"/>
          <p:nvPr/>
        </p:nvSpPr>
        <p:spPr>
          <a:xfrm>
            <a:off x="468853" y="1111465"/>
            <a:ext cx="4779141" cy="417165"/>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1.3 </a:t>
            </a:r>
            <a:r>
              <a:rPr lang="zh-CN" altLang="en-US" b="1" spc="100" dirty="0">
                <a:latin typeface="Times New Roman" panose="02020603050405020304" pitchFamily="18" charset="0"/>
                <a:ea typeface="思源宋体 Heavy" panose="02020900000000000000"/>
                <a:cs typeface="Times New Roman" panose="02020603050405020304" pitchFamily="18" charset="0"/>
              </a:rPr>
              <a:t>知识驱动学习方法</a:t>
            </a:r>
          </a:p>
        </p:txBody>
      </p:sp>
      <p:sp>
        <p:nvSpPr>
          <p:cNvPr id="21" name="日期占位符 2"/>
          <p:cNvSpPr>
            <a:spLocks noGrp="1"/>
          </p:cNvSpPr>
          <p:nvPr>
            <p:ph type="dt" sz="half" idx="10"/>
          </p:nvPr>
        </p:nvSpPr>
        <p:spPr>
          <a:xfrm>
            <a:off x="838200" y="6356350"/>
            <a:ext cx="2743200" cy="365125"/>
          </a:xfrm>
        </p:spPr>
        <p:txBody>
          <a:bodyPr/>
          <a:lstStyle/>
          <a:p>
            <a:fld id="{4DB44E30-715F-4973-8179-B4178D7E09F0}" type="datetime1">
              <a:rPr lang="zh-CN" altLang="en-US" smtClean="0">
                <a:solidFill>
                  <a:schemeClr val="bg1">
                    <a:lumMod val="50000"/>
                  </a:schemeClr>
                </a:solidFill>
              </a:rPr>
              <a:t>2024/3/25</a:t>
            </a:fld>
            <a:endParaRPr lang="zh-CN" altLang="en-US" dirty="0">
              <a:solidFill>
                <a:schemeClr val="bg1">
                  <a:lumMod val="50000"/>
                </a:schemeClr>
              </a:solidFill>
            </a:endParaRPr>
          </a:p>
        </p:txBody>
      </p:sp>
      <p:sp>
        <p:nvSpPr>
          <p:cNvPr id="22" name="页脚占位符 3"/>
          <p:cNvSpPr>
            <a:spLocks noGrp="1"/>
          </p:cNvSpPr>
          <p:nvPr>
            <p:ph type="ftr" sz="quarter" idx="11"/>
          </p:nvPr>
        </p:nvSpPr>
        <p:spPr>
          <a:xfrm>
            <a:off x="4038600" y="6356350"/>
            <a:ext cx="4114800" cy="365125"/>
          </a:xfrm>
        </p:spPr>
        <p:txBody>
          <a:bodyPr/>
          <a:lstStyle/>
          <a:p>
            <a:r>
              <a:rPr lang="zh-CN" altLang="en-US" dirty="0">
                <a:solidFill>
                  <a:schemeClr val="bg1">
                    <a:lumMod val="50000"/>
                  </a:schemeClr>
                </a:solidFill>
              </a:rPr>
              <a:t>西安电子科技大学</a:t>
            </a:r>
          </a:p>
        </p:txBody>
      </p:sp>
      <p:sp>
        <p:nvSpPr>
          <p:cNvPr id="3" name="矩形: 圆角 2"/>
          <p:cNvSpPr/>
          <p:nvPr/>
        </p:nvSpPr>
        <p:spPr>
          <a:xfrm>
            <a:off x="552876" y="5271517"/>
            <a:ext cx="638579" cy="664421"/>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0"/>
          </a:p>
        </p:txBody>
      </p:sp>
      <p:sp>
        <p:nvSpPr>
          <p:cNvPr id="20" name="矩形 19"/>
          <p:cNvSpPr/>
          <p:nvPr/>
        </p:nvSpPr>
        <p:spPr>
          <a:xfrm>
            <a:off x="438651" y="3109764"/>
            <a:ext cx="11444415" cy="1742010"/>
          </a:xfrm>
          <a:prstGeom prst="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sp>
        <p:nvSpPr>
          <p:cNvPr id="23" name="矩形 22"/>
          <p:cNvSpPr/>
          <p:nvPr/>
        </p:nvSpPr>
        <p:spPr>
          <a:xfrm>
            <a:off x="8153400" y="5151318"/>
            <a:ext cx="3729664" cy="920378"/>
          </a:xfrm>
          <a:prstGeom prst="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pSp>
        <p:nvGrpSpPr>
          <p:cNvPr id="8" name="组合 7"/>
          <p:cNvGrpSpPr/>
          <p:nvPr/>
        </p:nvGrpSpPr>
        <p:grpSpPr>
          <a:xfrm>
            <a:off x="8286002" y="5302979"/>
            <a:ext cx="730271" cy="664421"/>
            <a:chOff x="7863971" y="5302979"/>
            <a:chExt cx="730271" cy="664421"/>
          </a:xfrm>
        </p:grpSpPr>
        <p:sp>
          <p:nvSpPr>
            <p:cNvPr id="4" name="矩形: 圆角 3"/>
            <p:cNvSpPr/>
            <p:nvPr/>
          </p:nvSpPr>
          <p:spPr>
            <a:xfrm>
              <a:off x="7863971" y="5302979"/>
              <a:ext cx="638579" cy="664421"/>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0"/>
            </a:p>
          </p:txBody>
        </p:sp>
        <p:sp>
          <p:nvSpPr>
            <p:cNvPr id="24" name="文本框 23"/>
            <p:cNvSpPr txBox="1"/>
            <p:nvPr/>
          </p:nvSpPr>
          <p:spPr>
            <a:xfrm>
              <a:off x="7899175" y="5317384"/>
              <a:ext cx="695067" cy="584775"/>
            </a:xfrm>
            <a:prstGeom prst="rect">
              <a:avLst/>
            </a:prstGeom>
            <a:noFill/>
          </p:spPr>
          <p:txBody>
            <a:bodyPr wrap="square">
              <a:spAutoFit/>
            </a:bodyPr>
            <a:lstStyle/>
            <a:p>
              <a:r>
                <a:rPr lang="zh-CN" altLang="en-US" sz="1600" b="1" dirty="0"/>
                <a:t>性能评估</a:t>
              </a:r>
              <a:endParaRPr lang="zh-CN" altLang="en-US" sz="1600" dirty="0"/>
            </a:p>
          </p:txBody>
        </p:sp>
      </p:grpSp>
      <p:sp>
        <p:nvSpPr>
          <p:cNvPr id="26" name="矩形 25"/>
          <p:cNvSpPr/>
          <p:nvPr/>
        </p:nvSpPr>
        <p:spPr>
          <a:xfrm>
            <a:off x="438650" y="5153092"/>
            <a:ext cx="4005088" cy="918604"/>
          </a:xfrm>
          <a:prstGeom prst="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8" name="文本框 27"/>
          <p:cNvSpPr txBox="1"/>
          <p:nvPr/>
        </p:nvSpPr>
        <p:spPr>
          <a:xfrm>
            <a:off x="573958" y="5297645"/>
            <a:ext cx="695067" cy="584775"/>
          </a:xfrm>
          <a:prstGeom prst="rect">
            <a:avLst/>
          </a:prstGeom>
          <a:noFill/>
        </p:spPr>
        <p:txBody>
          <a:bodyPr wrap="square">
            <a:spAutoFit/>
          </a:bodyPr>
          <a:lstStyle/>
          <a:p>
            <a:r>
              <a:rPr lang="zh-CN" altLang="en-US" sz="1600" b="1" dirty="0">
                <a:solidFill>
                  <a:schemeClr val="tx1"/>
                </a:solidFill>
              </a:rPr>
              <a:t>研究</a:t>
            </a:r>
            <a:endParaRPr lang="en-US" altLang="zh-CN" sz="1600" b="1" dirty="0">
              <a:solidFill>
                <a:schemeClr val="tx1"/>
              </a:solidFill>
            </a:endParaRPr>
          </a:p>
          <a:p>
            <a:r>
              <a:rPr lang="zh-CN" altLang="en-US" sz="1600" b="1" dirty="0">
                <a:solidFill>
                  <a:schemeClr val="tx1"/>
                </a:solidFill>
              </a:rPr>
              <a:t>目标</a:t>
            </a:r>
            <a:endParaRPr lang="zh-CN" altLang="en-US" sz="1600" dirty="0"/>
          </a:p>
        </p:txBody>
      </p:sp>
      <p:grpSp>
        <p:nvGrpSpPr>
          <p:cNvPr id="2" name="组合 1"/>
          <p:cNvGrpSpPr/>
          <p:nvPr/>
        </p:nvGrpSpPr>
        <p:grpSpPr>
          <a:xfrm>
            <a:off x="1346596" y="5289817"/>
            <a:ext cx="2917907" cy="628490"/>
            <a:chOff x="1346596" y="5280857"/>
            <a:chExt cx="3716570" cy="628490"/>
          </a:xfrm>
        </p:grpSpPr>
        <p:sp>
          <p:nvSpPr>
            <p:cNvPr id="27" name="矩形 26"/>
            <p:cNvSpPr/>
            <p:nvPr/>
          </p:nvSpPr>
          <p:spPr>
            <a:xfrm>
              <a:off x="1346596" y="5280857"/>
              <a:ext cx="3716570" cy="62849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sp>
          <p:nvSpPr>
            <p:cNvPr id="29" name="文本框 28"/>
            <p:cNvSpPr txBox="1"/>
            <p:nvPr/>
          </p:nvSpPr>
          <p:spPr>
            <a:xfrm>
              <a:off x="1374840" y="5310645"/>
              <a:ext cx="3688326" cy="584775"/>
            </a:xfrm>
            <a:prstGeom prst="rect">
              <a:avLst/>
            </a:prstGeom>
            <a:noFill/>
          </p:spPr>
          <p:txBody>
            <a:bodyPr wrap="square">
              <a:spAutoFit/>
            </a:bodyPr>
            <a:lstStyle/>
            <a:p>
              <a:pPr algn="ctr"/>
              <a:r>
                <a:rPr lang="zh-CN" altLang="zh-CN" sz="1600" kern="100" dirty="0">
                  <a:solidFill>
                    <a:schemeClr val="tx1"/>
                  </a:solidFill>
                  <a:effectLst/>
                  <a:ea typeface="宋体" panose="02010600030101010101" pitchFamily="2" charset="-122"/>
                  <a:cs typeface="Times New Roman" panose="02020603050405020304" pitchFamily="18" charset="0"/>
                </a:rPr>
                <a:t>最小化处理不均衡任务传输负载和不均衡计算负载的开销</a:t>
              </a:r>
              <a:endParaRPr lang="zh-CN" altLang="en-US" sz="1600" dirty="0">
                <a:solidFill>
                  <a:schemeClr val="tx1"/>
                </a:solidFill>
              </a:endParaRPr>
            </a:p>
          </p:txBody>
        </p:sp>
      </p:grpSp>
      <p:grpSp>
        <p:nvGrpSpPr>
          <p:cNvPr id="7" name="组合 6"/>
          <p:cNvGrpSpPr/>
          <p:nvPr/>
        </p:nvGrpSpPr>
        <p:grpSpPr>
          <a:xfrm>
            <a:off x="9010764" y="5324571"/>
            <a:ext cx="2781255" cy="570849"/>
            <a:chOff x="8644565" y="5280855"/>
            <a:chExt cx="2781255" cy="705911"/>
          </a:xfrm>
        </p:grpSpPr>
        <p:sp>
          <p:nvSpPr>
            <p:cNvPr id="25" name="矩形 24"/>
            <p:cNvSpPr/>
            <p:nvPr/>
          </p:nvSpPr>
          <p:spPr>
            <a:xfrm>
              <a:off x="8660555" y="5280855"/>
              <a:ext cx="2765265" cy="70591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sp>
          <p:nvSpPr>
            <p:cNvPr id="30" name="文本框 29"/>
            <p:cNvSpPr txBox="1"/>
            <p:nvPr/>
          </p:nvSpPr>
          <p:spPr>
            <a:xfrm>
              <a:off x="8644565" y="5315397"/>
              <a:ext cx="2752845" cy="584775"/>
            </a:xfrm>
            <a:prstGeom prst="rect">
              <a:avLst/>
            </a:prstGeom>
            <a:noFill/>
          </p:spPr>
          <p:txBody>
            <a:bodyPr wrap="square">
              <a:spAutoFit/>
            </a:bodyPr>
            <a:lstStyle/>
            <a:p>
              <a:pPr algn="ctr"/>
              <a:r>
                <a:rPr lang="zh-CN" altLang="en-US" sz="1600" kern="100" dirty="0">
                  <a:solidFill>
                    <a:schemeClr val="tx1"/>
                  </a:solidFill>
                  <a:effectLst/>
                  <a:ea typeface="宋体" panose="02010600030101010101" pitchFamily="2" charset="-122"/>
                  <a:cs typeface="Times New Roman" panose="02020603050405020304" pitchFamily="18" charset="0"/>
                </a:rPr>
                <a:t>通过实验仿真方式进行验证</a:t>
              </a:r>
              <a:endParaRPr lang="en-US" altLang="zh-CN" sz="1600" kern="100" dirty="0">
                <a:solidFill>
                  <a:schemeClr val="tx1"/>
                </a:solidFill>
                <a:effectLst/>
                <a:ea typeface="宋体" panose="02010600030101010101" pitchFamily="2" charset="-122"/>
                <a:cs typeface="Times New Roman" panose="02020603050405020304" pitchFamily="18" charset="0"/>
              </a:endParaRPr>
            </a:p>
            <a:p>
              <a:pPr algn="ctr"/>
              <a:r>
                <a:rPr lang="zh-CN" altLang="en-US" sz="1600" kern="100" dirty="0">
                  <a:solidFill>
                    <a:schemeClr val="tx1"/>
                  </a:solidFill>
                  <a:effectLst/>
                  <a:ea typeface="宋体" panose="02010600030101010101" pitchFamily="2" charset="-122"/>
                  <a:cs typeface="Times New Roman" panose="02020603050405020304" pitchFamily="18" charset="0"/>
                </a:rPr>
                <a:t>并与其他算法进行性能比较</a:t>
              </a:r>
              <a:endParaRPr lang="zh-CN" altLang="en-US" sz="1600" dirty="0">
                <a:solidFill>
                  <a:schemeClr val="tx1"/>
                </a:solidFill>
              </a:endParaRPr>
            </a:p>
          </p:txBody>
        </p:sp>
      </p:grpSp>
      <p:sp>
        <p:nvSpPr>
          <p:cNvPr id="31" name="箭头: 下 30"/>
          <p:cNvSpPr/>
          <p:nvPr/>
        </p:nvSpPr>
        <p:spPr>
          <a:xfrm>
            <a:off x="2585972" y="4858666"/>
            <a:ext cx="303300" cy="30131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 name="箭头: 下 31"/>
          <p:cNvSpPr/>
          <p:nvPr/>
        </p:nvSpPr>
        <p:spPr>
          <a:xfrm>
            <a:off x="8341266" y="4846148"/>
            <a:ext cx="303300" cy="30131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 name="箭头: 下 32"/>
          <p:cNvSpPr/>
          <p:nvPr/>
        </p:nvSpPr>
        <p:spPr>
          <a:xfrm rot="10800000">
            <a:off x="3769266" y="4856249"/>
            <a:ext cx="303300" cy="30131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4" name="箭头: 下 33"/>
          <p:cNvSpPr/>
          <p:nvPr/>
        </p:nvSpPr>
        <p:spPr>
          <a:xfrm rot="10800000">
            <a:off x="9711729" y="4848961"/>
            <a:ext cx="303300" cy="30131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5" name="矩形: 圆角 34"/>
          <p:cNvSpPr/>
          <p:nvPr/>
        </p:nvSpPr>
        <p:spPr>
          <a:xfrm>
            <a:off x="529841" y="3531822"/>
            <a:ext cx="638579" cy="875807"/>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0"/>
          </a:p>
        </p:txBody>
      </p:sp>
      <p:sp>
        <p:nvSpPr>
          <p:cNvPr id="36" name="文本框 35"/>
          <p:cNvSpPr txBox="1"/>
          <p:nvPr/>
        </p:nvSpPr>
        <p:spPr>
          <a:xfrm>
            <a:off x="570902" y="3658309"/>
            <a:ext cx="695067" cy="584775"/>
          </a:xfrm>
          <a:prstGeom prst="rect">
            <a:avLst/>
          </a:prstGeom>
          <a:noFill/>
        </p:spPr>
        <p:txBody>
          <a:bodyPr wrap="square">
            <a:spAutoFit/>
          </a:bodyPr>
          <a:lstStyle/>
          <a:p>
            <a:r>
              <a:rPr lang="zh-CN" altLang="en-US" sz="1600" b="1" dirty="0">
                <a:solidFill>
                  <a:schemeClr val="tx1"/>
                </a:solidFill>
              </a:rPr>
              <a:t>实验路线</a:t>
            </a:r>
            <a:endParaRPr lang="zh-CN" altLang="en-US" sz="1600" dirty="0"/>
          </a:p>
        </p:txBody>
      </p:sp>
      <p:sp>
        <p:nvSpPr>
          <p:cNvPr id="37" name="文本框 36"/>
          <p:cNvSpPr txBox="1"/>
          <p:nvPr/>
        </p:nvSpPr>
        <p:spPr>
          <a:xfrm>
            <a:off x="1259610" y="3406656"/>
            <a:ext cx="1250304" cy="1323439"/>
          </a:xfrm>
          <a:prstGeom prst="rect">
            <a:avLst/>
          </a:prstGeom>
          <a:noFill/>
          <a:ln>
            <a:solidFill>
              <a:schemeClr val="accent2">
                <a:lumMod val="75000"/>
              </a:schemeClr>
            </a:solidFill>
            <a:prstDash val="solid"/>
          </a:ln>
        </p:spPr>
        <p:txBody>
          <a:bodyPr wrap="square">
            <a:spAutoFit/>
          </a:bodyPr>
          <a:lstStyle/>
          <a:p>
            <a:pPr algn="just"/>
            <a:r>
              <a:rPr lang="zh-CN" altLang="en-US" sz="1600" kern="0" dirty="0">
                <a:ea typeface="宋体" panose="02010600030101010101" pitchFamily="2" charset="-122"/>
              </a:rPr>
              <a:t>建立空天地一体化场景下多车辆车载业务传输模型</a:t>
            </a:r>
            <a:endParaRPr lang="zh-CN" altLang="zh-CN" sz="1600" kern="100" dirty="0">
              <a:effectLst/>
              <a:ea typeface="宋体" panose="02010600030101010101" pitchFamily="2" charset="-122"/>
            </a:endParaRPr>
          </a:p>
        </p:txBody>
      </p:sp>
      <p:sp>
        <p:nvSpPr>
          <p:cNvPr id="38" name="文本框 37"/>
          <p:cNvSpPr txBox="1"/>
          <p:nvPr/>
        </p:nvSpPr>
        <p:spPr>
          <a:xfrm>
            <a:off x="5115677" y="3417976"/>
            <a:ext cx="839785" cy="1323439"/>
          </a:xfrm>
          <a:prstGeom prst="rect">
            <a:avLst/>
          </a:prstGeom>
          <a:noFill/>
          <a:ln>
            <a:solidFill>
              <a:schemeClr val="accent2">
                <a:lumMod val="75000"/>
              </a:schemeClr>
            </a:solidFill>
            <a:prstDash val="solid"/>
          </a:ln>
        </p:spPr>
        <p:txBody>
          <a:bodyPr wrap="square">
            <a:spAutoFit/>
          </a:bodyPr>
          <a:lstStyle/>
          <a:p>
            <a:r>
              <a:rPr lang="zh-CN" altLang="zh-CN" sz="1600" kern="0" dirty="0">
                <a:effectLst/>
                <a:ea typeface="宋体" panose="02010600030101010101" pitchFamily="2" charset="-122"/>
              </a:rPr>
              <a:t>将问题分解为大小时间尺度问题</a:t>
            </a:r>
            <a:endParaRPr lang="zh-CN" altLang="en-US" sz="1600" dirty="0"/>
          </a:p>
        </p:txBody>
      </p:sp>
      <p:sp>
        <p:nvSpPr>
          <p:cNvPr id="39" name="文本框 38"/>
          <p:cNvSpPr txBox="1"/>
          <p:nvPr/>
        </p:nvSpPr>
        <p:spPr>
          <a:xfrm>
            <a:off x="6634062" y="4148416"/>
            <a:ext cx="3192741" cy="584775"/>
          </a:xfrm>
          <a:prstGeom prst="rect">
            <a:avLst/>
          </a:prstGeom>
          <a:noFill/>
          <a:ln>
            <a:solidFill>
              <a:schemeClr val="accent2">
                <a:lumMod val="75000"/>
              </a:schemeClr>
            </a:solidFill>
            <a:prstDash val="solid"/>
          </a:ln>
        </p:spPr>
        <p:txBody>
          <a:bodyPr wrap="square">
            <a:spAutoFit/>
          </a:bodyPr>
          <a:lstStyle/>
          <a:p>
            <a:r>
              <a:rPr lang="zh-CN" altLang="zh-CN" sz="1600" kern="0" dirty="0">
                <a:effectLst/>
                <a:ea typeface="宋体" panose="02010600030101010101" pitchFamily="2" charset="-122"/>
              </a:rPr>
              <a:t>大时间尺度问题</a:t>
            </a:r>
            <a:r>
              <a:rPr lang="en-US" altLang="zh-CN" sz="1600" kern="0" dirty="0">
                <a:effectLst/>
                <a:ea typeface="宋体" panose="02010600030101010101" pitchFamily="2" charset="-122"/>
              </a:rPr>
              <a:t>:</a:t>
            </a:r>
            <a:r>
              <a:rPr lang="zh-CN" altLang="zh-CN" sz="1600" kern="0" dirty="0">
                <a:effectLst/>
                <a:ea typeface="宋体" panose="02010600030101010101" pitchFamily="2" charset="-122"/>
              </a:rPr>
              <a:t>采用</a:t>
            </a:r>
            <a:r>
              <a:rPr lang="zh-CN" altLang="en-US" sz="1600" kern="0" dirty="0">
                <a:effectLst/>
                <a:ea typeface="宋体" panose="02010600030101010101" pitchFamily="2" charset="-122"/>
              </a:rPr>
              <a:t>近端策略优化</a:t>
            </a:r>
            <a:r>
              <a:rPr lang="zh-CN" altLang="zh-CN" sz="1600" kern="0" dirty="0">
                <a:effectLst/>
                <a:ea typeface="宋体" panose="02010600030101010101" pitchFamily="2" charset="-122"/>
              </a:rPr>
              <a:t>算法进行处理</a:t>
            </a:r>
            <a:endParaRPr lang="zh-CN" altLang="en-US" sz="1600" dirty="0"/>
          </a:p>
        </p:txBody>
      </p:sp>
      <p:sp>
        <p:nvSpPr>
          <p:cNvPr id="40" name="文本框 39"/>
          <p:cNvSpPr txBox="1"/>
          <p:nvPr/>
        </p:nvSpPr>
        <p:spPr>
          <a:xfrm>
            <a:off x="6634062" y="3439909"/>
            <a:ext cx="3192740" cy="584775"/>
          </a:xfrm>
          <a:prstGeom prst="rect">
            <a:avLst/>
          </a:prstGeom>
          <a:noFill/>
          <a:ln>
            <a:solidFill>
              <a:schemeClr val="accent2">
                <a:lumMod val="75000"/>
              </a:schemeClr>
            </a:solidFill>
            <a:prstDash val="solid"/>
          </a:ln>
        </p:spPr>
        <p:txBody>
          <a:bodyPr wrap="square">
            <a:spAutoFit/>
          </a:bodyPr>
          <a:lstStyle/>
          <a:p>
            <a:r>
              <a:rPr lang="zh-CN" altLang="zh-CN" sz="1600" kern="0" dirty="0">
                <a:effectLst/>
                <a:ea typeface="宋体" panose="02010600030101010101" pitchFamily="2" charset="-122"/>
              </a:rPr>
              <a:t>小时间尺度问题</a:t>
            </a:r>
            <a:r>
              <a:rPr lang="en-US" altLang="zh-CN" sz="1600" kern="0" dirty="0">
                <a:effectLst/>
                <a:ea typeface="宋体" panose="02010600030101010101" pitchFamily="2" charset="-122"/>
              </a:rPr>
              <a:t>:</a:t>
            </a:r>
            <a:r>
              <a:rPr lang="zh-CN" altLang="zh-CN" sz="1600" kern="0" dirty="0">
                <a:effectLst/>
                <a:ea typeface="宋体" panose="02010600030101010101" pitchFamily="2" charset="-122"/>
              </a:rPr>
              <a:t>通过</a:t>
            </a:r>
            <a:r>
              <a:rPr lang="zh-CN" altLang="en-US" sz="1600" kern="0" dirty="0">
                <a:ea typeface="宋体" panose="02010600030101010101" pitchFamily="2" charset="-122"/>
              </a:rPr>
              <a:t>凸</a:t>
            </a:r>
            <a:r>
              <a:rPr lang="zh-CN" altLang="en-US" sz="1600" kern="0" dirty="0">
                <a:effectLst/>
                <a:ea typeface="宋体" panose="02010600030101010101" pitchFamily="2" charset="-122"/>
              </a:rPr>
              <a:t>优化</a:t>
            </a:r>
            <a:r>
              <a:rPr lang="zh-CN" altLang="zh-CN" sz="1600" kern="0" dirty="0">
                <a:effectLst/>
                <a:ea typeface="宋体" panose="02010600030101010101" pitchFamily="2" charset="-122"/>
              </a:rPr>
              <a:t>的方式进行处理</a:t>
            </a:r>
            <a:endParaRPr lang="zh-CN" altLang="en-US" sz="1600" dirty="0"/>
          </a:p>
        </p:txBody>
      </p:sp>
      <p:cxnSp>
        <p:nvCxnSpPr>
          <p:cNvPr id="42" name="连接符: 肘形 41"/>
          <p:cNvCxnSpPr>
            <a:stCxn id="38" idx="3"/>
            <a:endCxn id="39" idx="1"/>
          </p:cNvCxnSpPr>
          <p:nvPr/>
        </p:nvCxnSpPr>
        <p:spPr>
          <a:xfrm>
            <a:off x="5955462" y="4079696"/>
            <a:ext cx="678600" cy="361108"/>
          </a:xfrm>
          <a:prstGeom prst="bentConnector3">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42"/>
          <p:cNvCxnSpPr>
            <a:stCxn id="38" idx="3"/>
            <a:endCxn id="40" idx="1"/>
          </p:cNvCxnSpPr>
          <p:nvPr/>
        </p:nvCxnSpPr>
        <p:spPr>
          <a:xfrm flipV="1">
            <a:off x="5955462" y="3732297"/>
            <a:ext cx="678600" cy="347399"/>
          </a:xfrm>
          <a:prstGeom prst="bentConnector3">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sp>
        <p:nvSpPr>
          <p:cNvPr id="46" name="加号 45"/>
          <p:cNvSpPr/>
          <p:nvPr/>
        </p:nvSpPr>
        <p:spPr>
          <a:xfrm>
            <a:off x="9801116" y="3981588"/>
            <a:ext cx="255946" cy="223631"/>
          </a:xfrm>
          <a:prstGeom prst="mathPlus">
            <a:avLst/>
          </a:prstGeom>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47" name="文本框 46"/>
          <p:cNvSpPr txBox="1"/>
          <p:nvPr/>
        </p:nvSpPr>
        <p:spPr>
          <a:xfrm>
            <a:off x="10196174" y="3969725"/>
            <a:ext cx="1577781" cy="338554"/>
          </a:xfrm>
          <a:prstGeom prst="rect">
            <a:avLst/>
          </a:prstGeom>
          <a:noFill/>
          <a:ln>
            <a:noFill/>
            <a:prstDash val="solid"/>
          </a:ln>
        </p:spPr>
        <p:txBody>
          <a:bodyPr wrap="square">
            <a:spAutoFit/>
          </a:bodyPr>
          <a:lstStyle/>
          <a:p>
            <a:pPr algn="ctr"/>
            <a:r>
              <a:rPr lang="zh-CN" altLang="en-US" sz="1600" kern="0" dirty="0">
                <a:ea typeface="宋体" panose="02010600030101010101" pitchFamily="2" charset="-122"/>
              </a:rPr>
              <a:t>安全层</a:t>
            </a:r>
            <a:r>
              <a:rPr lang="zh-CN" altLang="zh-CN" sz="1600" kern="0" dirty="0">
                <a:effectLst/>
                <a:ea typeface="宋体" panose="02010600030101010101" pitchFamily="2" charset="-122"/>
              </a:rPr>
              <a:t>知识</a:t>
            </a:r>
            <a:endParaRPr lang="zh-CN" altLang="en-US" sz="1600" dirty="0"/>
          </a:p>
        </p:txBody>
      </p:sp>
      <p:grpSp>
        <p:nvGrpSpPr>
          <p:cNvPr id="6" name="组合 5"/>
          <p:cNvGrpSpPr/>
          <p:nvPr/>
        </p:nvGrpSpPr>
        <p:grpSpPr>
          <a:xfrm>
            <a:off x="4698438" y="5271517"/>
            <a:ext cx="671735" cy="664422"/>
            <a:chOff x="4698438" y="5271517"/>
            <a:chExt cx="671735" cy="664422"/>
          </a:xfrm>
        </p:grpSpPr>
        <p:sp>
          <p:nvSpPr>
            <p:cNvPr id="48" name="矩形: 圆角 47"/>
            <p:cNvSpPr/>
            <p:nvPr/>
          </p:nvSpPr>
          <p:spPr>
            <a:xfrm>
              <a:off x="4698438" y="5271517"/>
              <a:ext cx="638579" cy="66442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0"/>
            </a:p>
          </p:txBody>
        </p:sp>
        <p:sp>
          <p:nvSpPr>
            <p:cNvPr id="49" name="文本框 48"/>
            <p:cNvSpPr txBox="1"/>
            <p:nvPr/>
          </p:nvSpPr>
          <p:spPr>
            <a:xfrm>
              <a:off x="4719298" y="5297644"/>
              <a:ext cx="650875" cy="584775"/>
            </a:xfrm>
            <a:prstGeom prst="rect">
              <a:avLst/>
            </a:prstGeom>
            <a:noFill/>
          </p:spPr>
          <p:txBody>
            <a:bodyPr wrap="square">
              <a:spAutoFit/>
            </a:bodyPr>
            <a:lstStyle/>
            <a:p>
              <a:r>
                <a:rPr lang="zh-CN" altLang="en-US" sz="1600" b="1" dirty="0">
                  <a:solidFill>
                    <a:schemeClr val="tx1"/>
                  </a:solidFill>
                </a:rPr>
                <a:t>研究指标</a:t>
              </a:r>
            </a:p>
          </p:txBody>
        </p:sp>
      </p:grpSp>
      <p:sp>
        <p:nvSpPr>
          <p:cNvPr id="50" name="矩形 49"/>
          <p:cNvSpPr/>
          <p:nvPr/>
        </p:nvSpPr>
        <p:spPr>
          <a:xfrm>
            <a:off x="4541091" y="5144183"/>
            <a:ext cx="3510135" cy="920378"/>
          </a:xfrm>
          <a:prstGeom prst="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1" name="文本框 50"/>
          <p:cNvSpPr txBox="1"/>
          <p:nvPr/>
        </p:nvSpPr>
        <p:spPr>
          <a:xfrm>
            <a:off x="5443365" y="5324571"/>
            <a:ext cx="2530800" cy="584775"/>
          </a:xfrm>
          <a:prstGeom prst="rect">
            <a:avLst/>
          </a:prstGeom>
          <a:noFill/>
          <a:ln>
            <a:solidFill>
              <a:schemeClr val="accent2">
                <a:lumMod val="75000"/>
              </a:schemeClr>
            </a:solidFill>
            <a:prstDash val="solid"/>
          </a:ln>
        </p:spPr>
        <p:txBody>
          <a:bodyPr wrap="square">
            <a:spAutoFit/>
          </a:bodyPr>
          <a:lstStyle/>
          <a:p>
            <a:pPr algn="ctr"/>
            <a:r>
              <a:rPr lang="zh-CN" altLang="en-US" sz="1600" dirty="0"/>
              <a:t>降低系统开销</a:t>
            </a:r>
            <a:endParaRPr lang="en-US" altLang="zh-CN" sz="1600" dirty="0"/>
          </a:p>
          <a:p>
            <a:pPr algn="ctr"/>
            <a:r>
              <a:rPr lang="zh-CN" altLang="en-US" sz="1600" dirty="0"/>
              <a:t>提升可解释性和时效性</a:t>
            </a:r>
          </a:p>
        </p:txBody>
      </p:sp>
      <p:sp>
        <p:nvSpPr>
          <p:cNvPr id="53" name="文本框 52"/>
          <p:cNvSpPr txBox="1"/>
          <p:nvPr/>
        </p:nvSpPr>
        <p:spPr>
          <a:xfrm>
            <a:off x="3044414" y="3399304"/>
            <a:ext cx="1496678" cy="1323439"/>
          </a:xfrm>
          <a:prstGeom prst="rect">
            <a:avLst/>
          </a:prstGeom>
          <a:noFill/>
          <a:ln>
            <a:solidFill>
              <a:schemeClr val="accent2">
                <a:lumMod val="75000"/>
              </a:schemeClr>
            </a:solidFill>
            <a:prstDash val="lgDash"/>
          </a:ln>
        </p:spPr>
        <p:txBody>
          <a:bodyPr wrap="square">
            <a:spAutoFit/>
          </a:bodyPr>
          <a:lstStyle/>
          <a:p>
            <a:r>
              <a:rPr lang="zh-CN" altLang="en-US" sz="1600" dirty="0">
                <a:ea typeface="宋体" panose="02010600030101010101" pitchFamily="2" charset="-122"/>
                <a:cs typeface="Times New Roman" panose="02020603050405020304" pitchFamily="18" charset="0"/>
              </a:rPr>
              <a:t>以最小化不均衡传输和计算开销作为问题，并进行功率、能耗等约束</a:t>
            </a:r>
            <a:endParaRPr lang="zh-CN" altLang="en-US" sz="1400" dirty="0"/>
          </a:p>
        </p:txBody>
      </p:sp>
      <p:sp>
        <p:nvSpPr>
          <p:cNvPr id="56" name="矩形 55"/>
          <p:cNvSpPr/>
          <p:nvPr/>
        </p:nvSpPr>
        <p:spPr>
          <a:xfrm>
            <a:off x="10092365" y="3808885"/>
            <a:ext cx="1728916" cy="631920"/>
          </a:xfrm>
          <a:prstGeom prst="rect">
            <a:avLst/>
          </a:prstGeom>
          <a:noFill/>
          <a:ln w="19050">
            <a:solidFill>
              <a:schemeClr val="accent1"/>
            </a:solidFill>
            <a:prstDash val="dash"/>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57" name="文本框 56"/>
          <p:cNvSpPr txBox="1"/>
          <p:nvPr/>
        </p:nvSpPr>
        <p:spPr>
          <a:xfrm>
            <a:off x="10282851" y="3429000"/>
            <a:ext cx="1347943" cy="338554"/>
          </a:xfrm>
          <a:prstGeom prst="rect">
            <a:avLst/>
          </a:prstGeom>
          <a:noFill/>
        </p:spPr>
        <p:txBody>
          <a:bodyPr wrap="square">
            <a:spAutoFit/>
          </a:bodyPr>
          <a:lstStyle/>
          <a:p>
            <a:pPr algn="ctr"/>
            <a:r>
              <a:rPr lang="zh-CN" altLang="en-US" sz="1600" b="1" kern="0" dirty="0">
                <a:ea typeface="宋体" panose="02010600030101010101" pitchFamily="2" charset="-122"/>
              </a:rPr>
              <a:t>改进算法</a:t>
            </a:r>
            <a:endParaRPr lang="zh-CN" altLang="en-US" sz="1600" b="1" dirty="0"/>
          </a:p>
        </p:txBody>
      </p:sp>
      <p:sp>
        <p:nvSpPr>
          <p:cNvPr id="71" name="矩形 70"/>
          <p:cNvSpPr/>
          <p:nvPr/>
        </p:nvSpPr>
        <p:spPr>
          <a:xfrm>
            <a:off x="639851" y="1863554"/>
            <a:ext cx="396698" cy="102694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72" name="组合 71"/>
          <p:cNvGrpSpPr/>
          <p:nvPr/>
        </p:nvGrpSpPr>
        <p:grpSpPr>
          <a:xfrm>
            <a:off x="1193602" y="1813283"/>
            <a:ext cx="10559748" cy="1107996"/>
            <a:chOff x="1163320" y="5831151"/>
            <a:chExt cx="10559748" cy="1107996"/>
          </a:xfrm>
        </p:grpSpPr>
        <p:grpSp>
          <p:nvGrpSpPr>
            <p:cNvPr id="73" name="组合 72"/>
            <p:cNvGrpSpPr/>
            <p:nvPr/>
          </p:nvGrpSpPr>
          <p:grpSpPr>
            <a:xfrm>
              <a:off x="1163320" y="5831151"/>
              <a:ext cx="10559748" cy="1107996"/>
              <a:chOff x="1364139" y="2683330"/>
              <a:chExt cx="9867220" cy="1107996"/>
            </a:xfrm>
          </p:grpSpPr>
          <p:sp>
            <p:nvSpPr>
              <p:cNvPr id="78" name="文本框 77"/>
              <p:cNvSpPr txBox="1"/>
              <p:nvPr/>
            </p:nvSpPr>
            <p:spPr>
              <a:xfrm>
                <a:off x="1364139" y="2683331"/>
                <a:ext cx="1337291" cy="1077218"/>
              </a:xfrm>
              <a:prstGeom prst="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nchor="ctr">
                <a:spAutoFit/>
              </a:bodyPr>
              <a:lstStyle/>
              <a:p>
                <a:pPr algn="l"/>
                <a:r>
                  <a:rPr lang="zh-CN" altLang="en-US" sz="1600" b="0" i="0" dirty="0">
                    <a:solidFill>
                      <a:schemeClr val="tx1"/>
                    </a:solidFill>
                    <a:effectLst/>
                  </a:rPr>
                  <a:t>传统网络无法满足高宽带、低时延、无缝覆盖的新需求。</a:t>
                </a:r>
              </a:p>
            </p:txBody>
          </p:sp>
          <p:sp>
            <p:nvSpPr>
              <p:cNvPr id="79" name="文本框 78"/>
              <p:cNvSpPr txBox="1"/>
              <p:nvPr/>
            </p:nvSpPr>
            <p:spPr>
              <a:xfrm>
                <a:off x="3076671" y="2683330"/>
                <a:ext cx="1562155" cy="1077218"/>
              </a:xfrm>
              <a:prstGeom prst="rect">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l"/>
                <a:r>
                  <a:rPr lang="zh-CN" altLang="en-US" sz="1600" b="0" i="0" dirty="0">
                    <a:solidFill>
                      <a:schemeClr val="tx1"/>
                    </a:solidFill>
                    <a:effectLst/>
                  </a:rPr>
                  <a:t>空天地一体化网络与车联网的融合，能够满足车辆的个性化需求。</a:t>
                </a:r>
              </a:p>
            </p:txBody>
          </p:sp>
          <p:sp>
            <p:nvSpPr>
              <p:cNvPr id="80" name="文本框 79"/>
              <p:cNvSpPr txBox="1"/>
              <p:nvPr/>
            </p:nvSpPr>
            <p:spPr>
              <a:xfrm>
                <a:off x="5037506" y="2714108"/>
                <a:ext cx="1386686" cy="1077218"/>
              </a:xfrm>
              <a:prstGeom prst="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l"/>
                <a:r>
                  <a:rPr lang="zh-CN" altLang="en-US" sz="1600" b="0" i="0" dirty="0">
                    <a:solidFill>
                      <a:schemeClr val="tx1"/>
                    </a:solidFill>
                    <a:effectLst/>
                  </a:rPr>
                  <a:t>空天地一体化网络的复杂性使得资源管控变得更加困难。</a:t>
                </a:r>
              </a:p>
            </p:txBody>
          </p:sp>
          <p:sp>
            <p:nvSpPr>
              <p:cNvPr id="81" name="文本框 80"/>
              <p:cNvSpPr txBox="1"/>
              <p:nvPr/>
            </p:nvSpPr>
            <p:spPr>
              <a:xfrm>
                <a:off x="6832435" y="2705764"/>
                <a:ext cx="2491196" cy="107721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l"/>
                <a:r>
                  <a:rPr lang="zh-CN" altLang="en-US" sz="1600" b="0" i="0" dirty="0">
                    <a:solidFill>
                      <a:schemeClr val="tx1"/>
                    </a:solidFill>
                    <a:effectLst/>
                  </a:rPr>
                  <a:t>为了提升网络决策的时效性和准确性，提出了一种基于知识与深度强化学习的资源分配和计算卸载方案。</a:t>
                </a:r>
              </a:p>
            </p:txBody>
          </p:sp>
          <p:sp>
            <p:nvSpPr>
              <p:cNvPr id="82" name="文本框 81"/>
              <p:cNvSpPr txBox="1"/>
              <p:nvPr/>
            </p:nvSpPr>
            <p:spPr>
              <a:xfrm>
                <a:off x="9732956" y="2714108"/>
                <a:ext cx="1498403" cy="1077218"/>
              </a:xfrm>
              <a:prstGeom prst="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zh-CN" altLang="en-US" sz="1600" b="0" i="0" dirty="0">
                    <a:solidFill>
                      <a:schemeClr val="tx1"/>
                    </a:solidFill>
                    <a:effectLst/>
                  </a:rPr>
                  <a:t>旨在推动</a:t>
                </a:r>
                <a:r>
                  <a:rPr lang="en-US" altLang="zh-CN" sz="1600" b="0" i="0" dirty="0">
                    <a:solidFill>
                      <a:schemeClr val="tx1"/>
                    </a:solidFill>
                    <a:effectLst/>
                  </a:rPr>
                  <a:t>6G</a:t>
                </a:r>
                <a:r>
                  <a:rPr lang="zh-CN" altLang="en-US" sz="1600" b="0" i="0" dirty="0">
                    <a:solidFill>
                      <a:schemeClr val="tx1"/>
                    </a:solidFill>
                    <a:effectLst/>
                  </a:rPr>
                  <a:t>空天地一体化网络下车联网的进一步发展。</a:t>
                </a:r>
              </a:p>
            </p:txBody>
          </p:sp>
        </p:grpSp>
        <p:sp>
          <p:nvSpPr>
            <p:cNvPr id="74" name="箭头: 右 73"/>
            <p:cNvSpPr/>
            <p:nvPr/>
          </p:nvSpPr>
          <p:spPr>
            <a:xfrm>
              <a:off x="2666819" y="6302073"/>
              <a:ext cx="318052" cy="320040"/>
            </a:xfrm>
            <a:prstGeom prst="rightArrow">
              <a:avLst/>
            </a:prstGeom>
            <a:solidFill>
              <a:srgbClr val="C00000"/>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75" name="箭头: 右 74"/>
            <p:cNvSpPr/>
            <p:nvPr/>
          </p:nvSpPr>
          <p:spPr>
            <a:xfrm>
              <a:off x="4740547" y="6296328"/>
              <a:ext cx="318052" cy="320040"/>
            </a:xfrm>
            <a:prstGeom prst="rightArrow">
              <a:avLst/>
            </a:prstGeom>
            <a:solidFill>
              <a:srgbClr val="C00000"/>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76" name="箭头: 右 75"/>
            <p:cNvSpPr/>
            <p:nvPr/>
          </p:nvSpPr>
          <p:spPr>
            <a:xfrm>
              <a:off x="6675014" y="6296328"/>
              <a:ext cx="318052" cy="320040"/>
            </a:xfrm>
            <a:prstGeom prst="rightArrow">
              <a:avLst/>
            </a:prstGeom>
            <a:solidFill>
              <a:srgbClr val="C00000"/>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77" name="箭头: 右 76"/>
            <p:cNvSpPr/>
            <p:nvPr/>
          </p:nvSpPr>
          <p:spPr>
            <a:xfrm>
              <a:off x="9739781" y="6296328"/>
              <a:ext cx="318052" cy="320040"/>
            </a:xfrm>
            <a:prstGeom prst="rightArrow">
              <a:avLst/>
            </a:prstGeom>
            <a:solidFill>
              <a:srgbClr val="C00000"/>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grpSp>
      <p:sp>
        <p:nvSpPr>
          <p:cNvPr id="83" name="文本框 82"/>
          <p:cNvSpPr txBox="1"/>
          <p:nvPr/>
        </p:nvSpPr>
        <p:spPr>
          <a:xfrm>
            <a:off x="652925" y="1844061"/>
            <a:ext cx="383624" cy="1077218"/>
          </a:xfrm>
          <a:prstGeom prst="rect">
            <a:avLst/>
          </a:prstGeom>
          <a:noFill/>
        </p:spPr>
        <p:txBody>
          <a:bodyPr wrap="square">
            <a:spAutoFit/>
          </a:bodyPr>
          <a:lstStyle/>
          <a:p>
            <a:pPr algn="just" hangingPunct="0"/>
            <a:r>
              <a:rPr lang="zh-CN" altLang="en-US" sz="1600" b="1" kern="100" spc="100" dirty="0">
                <a:ea typeface="宋体" panose="02010600030101010101" pitchFamily="2" charset="-122"/>
                <a:cs typeface="Times New Roman" panose="02020603050405020304" pitchFamily="18" charset="0"/>
              </a:rPr>
              <a:t>选题意义</a:t>
            </a:r>
            <a:endParaRPr lang="zh-CN" altLang="en-US" sz="1600" spc="100" dirty="0">
              <a:ea typeface="思源黑体 CN Normal" panose="020B0400000000000000" pitchFamily="34" charset="-122"/>
            </a:endParaRPr>
          </a:p>
        </p:txBody>
      </p:sp>
      <p:sp>
        <p:nvSpPr>
          <p:cNvPr id="85" name="矩形 84"/>
          <p:cNvSpPr/>
          <p:nvPr/>
        </p:nvSpPr>
        <p:spPr>
          <a:xfrm>
            <a:off x="438650" y="1700431"/>
            <a:ext cx="11444415" cy="1301354"/>
          </a:xfrm>
          <a:prstGeom prst="rect">
            <a:avLst/>
          </a:prstGeom>
          <a:noFill/>
          <a:ln w="952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1600"/>
          </a:p>
        </p:txBody>
      </p:sp>
      <p:sp>
        <p:nvSpPr>
          <p:cNvPr id="65" name="箭头: 右 64">
            <a:extLst>
              <a:ext uri="{FF2B5EF4-FFF2-40B4-BE49-F238E27FC236}">
                <a16:creationId xmlns:a16="http://schemas.microsoft.com/office/drawing/2014/main" id="{F79907B4-1BAE-4046-BBB0-957B017AF003}"/>
              </a:ext>
            </a:extLst>
          </p:cNvPr>
          <p:cNvSpPr/>
          <p:nvPr/>
        </p:nvSpPr>
        <p:spPr>
          <a:xfrm>
            <a:off x="2646523" y="3849010"/>
            <a:ext cx="318052" cy="320040"/>
          </a:xfrm>
          <a:prstGeom prst="rightArrow">
            <a:avLst/>
          </a:prstGeom>
          <a:solidFill>
            <a:srgbClr val="C00000"/>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6" name="箭头: 右 65">
            <a:extLst>
              <a:ext uri="{FF2B5EF4-FFF2-40B4-BE49-F238E27FC236}">
                <a16:creationId xmlns:a16="http://schemas.microsoft.com/office/drawing/2014/main" id="{3D5925AB-186F-4C3E-B81B-3762AB189088}"/>
              </a:ext>
            </a:extLst>
          </p:cNvPr>
          <p:cNvSpPr/>
          <p:nvPr/>
        </p:nvSpPr>
        <p:spPr>
          <a:xfrm>
            <a:off x="4698122" y="3849010"/>
            <a:ext cx="318052" cy="320040"/>
          </a:xfrm>
          <a:prstGeom prst="rightArrow">
            <a:avLst/>
          </a:prstGeom>
          <a:solidFill>
            <a:srgbClr val="C00000"/>
          </a:solidFill>
          <a:ln w="2857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78971" y="1829524"/>
            <a:ext cx="701691" cy="1067921"/>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思源宋体 Heavy" panose="02020900000000000000" pitchFamily="18" charset="-122"/>
                <a:ea typeface="思源宋体 Heavy" panose="02020900000000000000" pitchFamily="18" charset="-122"/>
              </a:rPr>
              <a:t>2</a:t>
            </a:r>
            <a:endParaRPr lang="zh-CN" altLang="en-US" sz="5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10" name="文本框 9"/>
          <p:cNvSpPr txBox="1"/>
          <p:nvPr/>
        </p:nvSpPr>
        <p:spPr>
          <a:xfrm>
            <a:off x="1068267" y="2282204"/>
            <a:ext cx="1964443" cy="525978"/>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思源宋体 Heavy" panose="02020900000000000000" pitchFamily="18" charset="-122"/>
                <a:ea typeface="思源宋体 Heavy" panose="02020900000000000000" pitchFamily="18" charset="-122"/>
              </a:rPr>
              <a:t>Part Two</a:t>
            </a:r>
            <a:endParaRPr lang="zh-CN" altLang="en-US" sz="2400" i="1" spc="100" dirty="0">
              <a:solidFill>
                <a:schemeClr val="accent1"/>
              </a:solidFill>
              <a:latin typeface="思源宋体 Heavy" panose="02020900000000000000" pitchFamily="18" charset="-122"/>
              <a:ea typeface="思源宋体 Heavy" panose="02020900000000000000" pitchFamily="18" charset="-122"/>
            </a:endParaRPr>
          </a:p>
        </p:txBody>
      </p:sp>
      <p:cxnSp>
        <p:nvCxnSpPr>
          <p:cNvPr id="12" name="直接连接符 11"/>
          <p:cNvCxnSpPr/>
          <p:nvPr/>
        </p:nvCxnSpPr>
        <p:spPr>
          <a:xfrm>
            <a:off x="357129" y="4487966"/>
            <a:ext cx="6949203"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78971" y="3794030"/>
            <a:ext cx="6909457" cy="417358"/>
          </a:xfrm>
          <a:prstGeom prst="rect">
            <a:avLst/>
          </a:prstGeom>
        </p:spPr>
        <p:txBody>
          <a:bodyPr>
            <a:spAutoFit/>
          </a:bodyPr>
          <a:lstStyle/>
          <a:p>
            <a:pPr algn="just" hangingPunct="0">
              <a:lnSpc>
                <a:spcPct val="130000"/>
              </a:lnSpc>
            </a:pPr>
            <a:endParaRPr lang="zh-CN" altLang="en-US" spc="1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sp>
        <p:nvSpPr>
          <p:cNvPr id="26" name="矩形 25"/>
          <p:cNvSpPr/>
          <p:nvPr/>
        </p:nvSpPr>
        <p:spPr>
          <a:xfrm>
            <a:off x="8852463" y="1829524"/>
            <a:ext cx="2762295" cy="3170099"/>
          </a:xfrm>
          <a:prstGeom prst="rect">
            <a:avLst/>
          </a:prstGeom>
        </p:spPr>
        <p:txBody>
          <a:bodyPr wrap="none">
            <a:spAutoFit/>
          </a:bodyPr>
          <a:lstStyle/>
          <a:p>
            <a:r>
              <a:rPr lang="zh-CN" altLang="en-US" sz="20000" spc="100" dirty="0">
                <a:solidFill>
                  <a:srgbClr val="FFF2CC"/>
                </a:solidFill>
                <a:latin typeface="思源宋体 Heavy" panose="02020900000000000000" pitchFamily="18" charset="-122"/>
                <a:ea typeface="思源宋体 Heavy" panose="02020900000000000000" pitchFamily="18" charset="-122"/>
              </a:rPr>
              <a:t>贰</a:t>
            </a:r>
            <a:endParaRPr lang="zh-CN" altLang="en-US" sz="20000" dirty="0">
              <a:solidFill>
                <a:srgbClr val="FFF2CC"/>
              </a:solidFill>
            </a:endParaRPr>
          </a:p>
        </p:txBody>
      </p:sp>
      <p:sp>
        <p:nvSpPr>
          <p:cNvPr id="9" name="文本框 8"/>
          <p:cNvSpPr txBox="1"/>
          <p:nvPr/>
        </p:nvSpPr>
        <p:spPr>
          <a:xfrm>
            <a:off x="2106148" y="3678659"/>
            <a:ext cx="6746315" cy="742319"/>
          </a:xfrm>
          <a:prstGeom prst="rect">
            <a:avLst/>
          </a:prstGeom>
          <a:noFill/>
        </p:spPr>
        <p:txBody>
          <a:bodyPr wrap="square" rtlCol="0">
            <a:spAutoFit/>
          </a:bodyPr>
          <a:lstStyle/>
          <a:p>
            <a:pPr algn="just" hangingPunct="0">
              <a:lnSpc>
                <a:spcPct val="130000"/>
              </a:lnSpc>
            </a:pPr>
            <a:r>
              <a:rPr lang="zh-CN" altLang="en-US" sz="3600" b="0" i="0" dirty="0">
                <a:solidFill>
                  <a:schemeClr val="accent1"/>
                </a:solidFill>
                <a:effectLst/>
                <a:latin typeface="微软雅黑" panose="020B0503020204020204" pitchFamily="34" charset="-122"/>
                <a:ea typeface="微软雅黑" panose="020B0503020204020204" pitchFamily="34" charset="-122"/>
              </a:rPr>
              <a:t>研究内容与方法</a:t>
            </a:r>
            <a:endParaRPr lang="zh-CN" altLang="en-US" sz="3600" spc="100" dirty="0">
              <a:solidFill>
                <a:schemeClr val="accent1"/>
              </a:solidFill>
              <a:latin typeface="思源宋体 Heavy" panose="02020900000000000000" pitchFamily="18" charset="-122"/>
              <a:ea typeface="思源宋体 Heavy" panose="02020900000000000000" pitchFamily="18"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solidFill>
                  <a:schemeClr val="bg1">
                    <a:lumMod val="50000"/>
                  </a:schemeClr>
                </a:solidFill>
              </a:rPr>
              <a:t>2024/3/25</a:t>
            </a:fld>
            <a:endParaRPr lang="zh-CN" altLang="en-US" dirty="0">
              <a:solidFill>
                <a:schemeClr val="bg1">
                  <a:lumMod val="50000"/>
                </a:schemeClr>
              </a:solidFill>
            </a:endParaRPr>
          </a:p>
        </p:txBody>
      </p:sp>
      <p:sp>
        <p:nvSpPr>
          <p:cNvPr id="4" name="页脚占位符 3"/>
          <p:cNvSpPr>
            <a:spLocks noGrp="1"/>
          </p:cNvSpPr>
          <p:nvPr>
            <p:ph type="ftr" sz="quarter" idx="11"/>
          </p:nvPr>
        </p:nvSpPr>
        <p:spPr/>
        <p:txBody>
          <a:bodyPr/>
          <a:lstStyle/>
          <a:p>
            <a:r>
              <a:rPr lang="zh-CN" altLang="en-US" dirty="0">
                <a:solidFill>
                  <a:schemeClr val="bg1">
                    <a:lumMod val="50000"/>
                  </a:schemeClr>
                </a:solidFill>
              </a:rPr>
              <a:t>西安电子科技大学</a:t>
            </a:r>
          </a:p>
        </p:txBody>
      </p:sp>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rPr>
              <a:t>13</a:t>
            </a:fld>
            <a:endParaRPr lang="zh-CN" altLang="en-US" dirty="0">
              <a:solidFill>
                <a:schemeClr val="bg1">
                  <a:lumMod val="50000"/>
                </a:schemeClr>
              </a:solidFill>
            </a:endParaRPr>
          </a:p>
        </p:txBody>
      </p:sp>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研究内容</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文本框 18"/>
          <p:cNvSpPr txBox="1"/>
          <p:nvPr/>
        </p:nvSpPr>
        <p:spPr>
          <a:xfrm>
            <a:off x="542948" y="1218716"/>
            <a:ext cx="4779141" cy="417165"/>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2. </a:t>
            </a:r>
            <a:r>
              <a:rPr lang="zh-CN" altLang="en-US" b="1" spc="100" dirty="0">
                <a:latin typeface="Times New Roman" panose="02020603050405020304" pitchFamily="18" charset="0"/>
                <a:ea typeface="思源宋体 Heavy" panose="02020900000000000000"/>
                <a:cs typeface="Times New Roman" panose="02020603050405020304" pitchFamily="18" charset="0"/>
              </a:rPr>
              <a:t>系统模型</a:t>
            </a:r>
          </a:p>
        </p:txBody>
      </p:sp>
      <p:sp>
        <p:nvSpPr>
          <p:cNvPr id="16" name="文本框 15"/>
          <p:cNvSpPr txBox="1"/>
          <p:nvPr/>
        </p:nvSpPr>
        <p:spPr>
          <a:xfrm>
            <a:off x="8017510" y="2074748"/>
            <a:ext cx="3613880" cy="646331"/>
          </a:xfrm>
          <a:prstGeom prst="rect">
            <a:avLst/>
          </a:prstGeom>
          <a:noFill/>
        </p:spPr>
        <p:txBody>
          <a:bodyPr wrap="square">
            <a:spAutoFit/>
          </a:bodyPr>
          <a:lstStyle/>
          <a:p>
            <a:pPr marL="285750" indent="-285750">
              <a:buFont typeface="Wingdings" panose="05000000000000000000" pitchFamily="2" charset="2"/>
              <a:buChar char="Ø"/>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空天地一体化</a:t>
            </a:r>
            <a:r>
              <a:rPr lang="zh-CN" altLang="en-US"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场景下车载业务传输卸载系统模型图</a:t>
            </a:r>
            <a:endParaRPr lang="zh-CN" altLang="en-US" dirty="0"/>
          </a:p>
        </p:txBody>
      </p:sp>
      <p:grpSp>
        <p:nvGrpSpPr>
          <p:cNvPr id="8" name="组合 7"/>
          <p:cNvGrpSpPr/>
          <p:nvPr/>
        </p:nvGrpSpPr>
        <p:grpSpPr>
          <a:xfrm>
            <a:off x="7023326" y="2999043"/>
            <a:ext cx="5914671" cy="3059119"/>
            <a:chOff x="6792363" y="1914790"/>
            <a:chExt cx="5638817" cy="3545681"/>
          </a:xfrm>
        </p:grpSpPr>
        <mc:AlternateContent xmlns:mc="http://schemas.openxmlformats.org/markup-compatibility/2006" xmlns:a14="http://schemas.microsoft.com/office/drawing/2010/main">
          <mc:Choice Requires="a14">
            <p:sp>
              <p:nvSpPr>
                <p:cNvPr id="7" name="文本框 6"/>
                <p:cNvSpPr txBox="1"/>
                <p:nvPr/>
              </p:nvSpPr>
              <p:spPr>
                <a:xfrm>
                  <a:off x="6880184" y="2229053"/>
                  <a:ext cx="5441036" cy="909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solidFill>
                                  <a:srgbClr val="836967"/>
                                </a:solidFill>
                                <a:latin typeface="Cambria Math" panose="02040503050406030204" pitchFamily="18" charset="0"/>
                              </a:rPr>
                            </m:ctrlPr>
                          </m:sSubSupPr>
                          <m:e>
                            <m:r>
                              <a:rPr lang="zh-CN" altLang="en-US" sz="1600" i="1">
                                <a:latin typeface="Cambria Math" panose="02040503050406030204" pitchFamily="18" charset="0"/>
                              </a:rPr>
                              <m:t>𝐿</m:t>
                            </m:r>
                          </m:e>
                          <m:sub>
                            <m:r>
                              <a:rPr lang="zh-CN" altLang="en-US" sz="1600" i="0">
                                <a:latin typeface="Cambria Math" panose="02040503050406030204" pitchFamily="18" charset="0"/>
                              </a:rPr>
                              <m:t> </m:t>
                            </m:r>
                          </m:sub>
                          <m:sup>
                            <m:r>
                              <a:rPr lang="zh-CN" altLang="en-US" sz="1600" i="1">
                                <a:latin typeface="Cambria Math" panose="02040503050406030204" pitchFamily="18" charset="0"/>
                              </a:rPr>
                              <m:t>𝑡𝑟𝑎𝑛𝑠</m:t>
                            </m:r>
                            <m:r>
                              <a:rPr lang="zh-CN" altLang="en-US" sz="1600" i="0">
                                <a:latin typeface="Cambria Math" panose="02040503050406030204" pitchFamily="18" charset="0"/>
                              </a:rPr>
                              <m:t>,</m:t>
                            </m:r>
                            <m:r>
                              <a:rPr lang="zh-CN" altLang="en-US" sz="1600" i="1">
                                <a:latin typeface="Cambria Math" panose="02040503050406030204" pitchFamily="18" charset="0"/>
                              </a:rPr>
                              <m:t>𝑛</m:t>
                            </m:r>
                            <m:r>
                              <a:rPr lang="zh-CN" altLang="en-US" sz="1600" i="0">
                                <a:latin typeface="Cambria Math" panose="02040503050406030204" pitchFamily="18" charset="0"/>
                              </a:rPr>
                              <m:t>,</m:t>
                            </m:r>
                            <m:r>
                              <a:rPr lang="zh-CN" altLang="en-US" sz="1600" i="1">
                                <a:latin typeface="Cambria Math" panose="02040503050406030204" pitchFamily="18" charset="0"/>
                              </a:rPr>
                              <m:t>𝑇</m:t>
                            </m:r>
                            <m:r>
                              <a:rPr lang="zh-CN" altLang="en-US" sz="1600" i="0">
                                <a:latin typeface="Cambria Math" panose="02040503050406030204" pitchFamily="18" charset="0"/>
                              </a:rPr>
                              <m:t>,</m:t>
                            </m:r>
                            <m:r>
                              <a:rPr lang="zh-CN" altLang="en-US" sz="1600" i="1">
                                <a:latin typeface="Cambria Math" panose="02040503050406030204" pitchFamily="18" charset="0"/>
                              </a:rPr>
                              <m:t>𝑡</m:t>
                            </m:r>
                          </m:sup>
                        </m:sSubSup>
                        <m:r>
                          <a:rPr lang="zh-CN" altLang="en-US" sz="1600" i="0">
                            <a:latin typeface="Cambria Math" panose="02040503050406030204" pitchFamily="18" charset="0"/>
                          </a:rPr>
                          <m:t>=</m:t>
                        </m:r>
                        <m:nary>
                          <m:naryPr>
                            <m:chr m:val="∑"/>
                            <m:limLoc m:val="undOvr"/>
                            <m:ctrlPr>
                              <a:rPr lang="zh-CN" altLang="en-US" sz="1600" i="1">
                                <a:latin typeface="Cambria Math" panose="02040503050406030204" pitchFamily="18" charset="0"/>
                              </a:rPr>
                            </m:ctrlPr>
                          </m:naryPr>
                          <m:sub>
                            <m:r>
                              <a:rPr lang="zh-CN" altLang="en-US" sz="1600" i="1">
                                <a:latin typeface="Cambria Math" panose="02040503050406030204" pitchFamily="18" charset="0"/>
                              </a:rPr>
                              <m:t>𝑘</m:t>
                            </m:r>
                            <m:r>
                              <a:rPr lang="zh-CN" altLang="en-US" sz="1600" i="0">
                                <a:latin typeface="Cambria Math" panose="02040503050406030204" pitchFamily="18" charset="0"/>
                              </a:rPr>
                              <m:t>=1</m:t>
                            </m:r>
                          </m:sub>
                          <m:sup>
                            <m:r>
                              <a:rPr lang="zh-CN" altLang="en-US" sz="1600" i="1">
                                <a:latin typeface="Cambria Math" panose="02040503050406030204" pitchFamily="18" charset="0"/>
                              </a:rPr>
                              <m:t>𝐾</m:t>
                            </m:r>
                          </m:sup>
                          <m:e>
                            <m:f>
                              <m:fPr>
                                <m:ctrlPr>
                                  <a:rPr lang="zh-CN" altLang="en-US" sz="1600" i="1">
                                    <a:solidFill>
                                      <a:srgbClr val="836967"/>
                                    </a:solidFill>
                                    <a:latin typeface="Cambria Math" panose="02040503050406030204" pitchFamily="18" charset="0"/>
                                  </a:rPr>
                                </m:ctrlPr>
                              </m:fPr>
                              <m:num>
                                <m:sSubSup>
                                  <m:sSubSupPr>
                                    <m:ctrlPr>
                                      <a:rPr lang="zh-CN" altLang="en-US" sz="1600" i="1">
                                        <a:solidFill>
                                          <a:srgbClr val="836967"/>
                                        </a:solidFill>
                                        <a:latin typeface="Cambria Math" panose="02040503050406030204" pitchFamily="18" charset="0"/>
                                      </a:rPr>
                                    </m:ctrlPr>
                                  </m:sSubSupPr>
                                  <m:e>
                                    <m:r>
                                      <a:rPr lang="zh-CN" altLang="en-US" sz="1600" i="1">
                                        <a:latin typeface="Cambria Math" panose="02040503050406030204" pitchFamily="18" charset="0"/>
                                      </a:rPr>
                                      <m:t>𝛼</m:t>
                                    </m:r>
                                  </m:e>
                                  <m:sub>
                                    <m:r>
                                      <a:rPr lang="zh-CN" altLang="en-US" sz="1600" i="1">
                                        <a:latin typeface="Cambria Math" panose="02040503050406030204" pitchFamily="18" charset="0"/>
                                      </a:rPr>
                                      <m:t>𝑘</m:t>
                                    </m:r>
                                  </m:sub>
                                  <m:sup>
                                    <m:r>
                                      <a:rPr lang="zh-CN" altLang="en-US" sz="1600" i="1">
                                        <a:latin typeface="Cambria Math" panose="02040503050406030204" pitchFamily="18" charset="0"/>
                                      </a:rPr>
                                      <m:t>𝑛</m:t>
                                    </m:r>
                                    <m:r>
                                      <a:rPr lang="zh-CN" altLang="en-US" sz="1600" i="0">
                                        <a:latin typeface="Cambria Math" panose="02040503050406030204" pitchFamily="18" charset="0"/>
                                      </a:rPr>
                                      <m:t>,</m:t>
                                    </m:r>
                                    <m:r>
                                      <a:rPr lang="zh-CN" altLang="en-US" sz="1600" i="1">
                                        <a:latin typeface="Cambria Math" panose="02040503050406030204" pitchFamily="18" charset="0"/>
                                      </a:rPr>
                                      <m:t>𝑇</m:t>
                                    </m:r>
                                  </m:sup>
                                </m:sSubSup>
                                <m:sSubSup>
                                  <m:sSubSupPr>
                                    <m:ctrlPr>
                                      <a:rPr lang="zh-CN" altLang="en-US" sz="1600" i="1">
                                        <a:solidFill>
                                          <a:srgbClr val="836967"/>
                                        </a:solidFill>
                                        <a:latin typeface="Cambria Math" panose="02040503050406030204" pitchFamily="18" charset="0"/>
                                      </a:rPr>
                                    </m:ctrlPr>
                                  </m:sSubSupPr>
                                  <m:e>
                                    <m:r>
                                      <a:rPr lang="zh-CN" altLang="en-US" sz="1600" i="1">
                                        <a:latin typeface="Cambria Math" panose="02040503050406030204" pitchFamily="18" charset="0"/>
                                      </a:rPr>
                                      <m:t>𝐴</m:t>
                                    </m:r>
                                  </m:e>
                                  <m:sub>
                                    <m:r>
                                      <a:rPr lang="zh-CN" altLang="en-US" sz="1600" i="1">
                                        <a:latin typeface="Cambria Math" panose="02040503050406030204" pitchFamily="18" charset="0"/>
                                      </a:rPr>
                                      <m:t>𝑘</m:t>
                                    </m:r>
                                  </m:sub>
                                  <m:sup>
                                    <m:r>
                                      <a:rPr lang="zh-CN" altLang="en-US" sz="1600" i="1">
                                        <a:latin typeface="Cambria Math" panose="02040503050406030204" pitchFamily="18" charset="0"/>
                                      </a:rPr>
                                      <m:t>𝑇</m:t>
                                    </m:r>
                                    <m:r>
                                      <a:rPr lang="zh-CN" altLang="en-US" sz="1600" i="0">
                                        <a:latin typeface="Cambria Math" panose="02040503050406030204" pitchFamily="18" charset="0"/>
                                      </a:rPr>
                                      <m:t>,</m:t>
                                    </m:r>
                                    <m:r>
                                      <a:rPr lang="zh-CN" altLang="en-US" sz="1600" i="1">
                                        <a:latin typeface="Cambria Math" panose="02040503050406030204" pitchFamily="18" charset="0"/>
                                      </a:rPr>
                                      <m:t>𝑡</m:t>
                                    </m:r>
                                  </m:sup>
                                </m:sSubSup>
                              </m:num>
                              <m:den>
                                <m:sSubSup>
                                  <m:sSubSupPr>
                                    <m:ctrlPr>
                                      <a:rPr lang="zh-CN" altLang="en-US" sz="1600" i="1">
                                        <a:solidFill>
                                          <a:srgbClr val="836967"/>
                                        </a:solidFill>
                                        <a:latin typeface="Cambria Math" panose="02040503050406030204" pitchFamily="18" charset="0"/>
                                      </a:rPr>
                                    </m:ctrlPr>
                                  </m:sSubSupPr>
                                  <m:e>
                                    <m:r>
                                      <a:rPr lang="zh-CN" altLang="en-US" sz="1600" i="1">
                                        <a:latin typeface="Cambria Math" panose="02040503050406030204" pitchFamily="18" charset="0"/>
                                      </a:rPr>
                                      <m:t>𝑅</m:t>
                                    </m:r>
                                  </m:e>
                                  <m:sub>
                                    <m:r>
                                      <a:rPr lang="zh-CN" altLang="en-US" sz="1600" i="1">
                                        <a:latin typeface="Cambria Math" panose="02040503050406030204" pitchFamily="18" charset="0"/>
                                      </a:rPr>
                                      <m:t>𝑘</m:t>
                                    </m:r>
                                  </m:sub>
                                  <m:sup>
                                    <m:r>
                                      <a:rPr lang="zh-CN" altLang="en-US" sz="1600" i="1">
                                        <a:latin typeface="Cambria Math" panose="02040503050406030204" pitchFamily="18" charset="0"/>
                                      </a:rPr>
                                      <m:t>𝑛</m:t>
                                    </m:r>
                                    <m:r>
                                      <a:rPr lang="zh-CN" altLang="en-US" sz="1600" i="0">
                                        <a:latin typeface="Cambria Math" panose="02040503050406030204" pitchFamily="18" charset="0"/>
                                      </a:rPr>
                                      <m:t>,</m:t>
                                    </m:r>
                                    <m:r>
                                      <a:rPr lang="zh-CN" altLang="en-US" sz="1600" i="1">
                                        <a:latin typeface="Cambria Math" panose="02040503050406030204" pitchFamily="18" charset="0"/>
                                      </a:rPr>
                                      <m:t>𝑇</m:t>
                                    </m:r>
                                    <m:r>
                                      <a:rPr lang="zh-CN" altLang="en-US" sz="1600" i="0">
                                        <a:latin typeface="Cambria Math" panose="02040503050406030204" pitchFamily="18" charset="0"/>
                                      </a:rPr>
                                      <m:t>,</m:t>
                                    </m:r>
                                    <m:r>
                                      <a:rPr lang="zh-CN" altLang="en-US" sz="1600" i="1">
                                        <a:latin typeface="Cambria Math" panose="02040503050406030204" pitchFamily="18" charset="0"/>
                                      </a:rPr>
                                      <m:t>𝑡</m:t>
                                    </m:r>
                                  </m:sup>
                                </m:sSubSup>
                                <m:r>
                                  <a:rPr lang="zh-CN" altLang="en-US" sz="1600" i="1">
                                    <a:latin typeface="Cambria Math" panose="02040503050406030204" pitchFamily="18" charset="0"/>
                                  </a:rPr>
                                  <m:t>𝜇</m:t>
                                </m:r>
                              </m:den>
                            </m:f>
                          </m:e>
                        </m:nary>
                      </m:oMath>
                    </m:oMathPara>
                  </a14:m>
                  <a:endParaRPr lang="zh-CN" altLang="en-US" sz="1600" dirty="0"/>
                </a:p>
              </p:txBody>
            </p:sp>
          </mc:Choice>
          <mc:Fallback xmlns="">
            <p:sp>
              <p:nvSpPr>
                <p:cNvPr id="7" name="文本框 6"/>
                <p:cNvSpPr txBox="1">
                  <a:spLocks noRot="1" noChangeAspect="1" noMove="1" noResize="1" noEditPoints="1" noAdjustHandles="1" noChangeArrowheads="1" noChangeShapeType="1" noTextEdit="1"/>
                </p:cNvSpPr>
                <p:nvPr/>
              </p:nvSpPr>
              <p:spPr>
                <a:xfrm>
                  <a:off x="6880184" y="2229053"/>
                  <a:ext cx="5441036" cy="909437"/>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792363" y="3339381"/>
                  <a:ext cx="5441036" cy="8824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solidFill>
                                  <a:srgbClr val="836967"/>
                                </a:solidFill>
                                <a:latin typeface="Cambria Math" panose="02040503050406030204" pitchFamily="18" charset="0"/>
                              </a:rPr>
                            </m:ctrlPr>
                          </m:sSubSupPr>
                          <m:e>
                            <m:r>
                              <a:rPr lang="zh-CN" altLang="en-US" sz="1600" i="1">
                                <a:latin typeface="Cambria Math" panose="02040503050406030204" pitchFamily="18" charset="0"/>
                              </a:rPr>
                              <m:t>𝐿</m:t>
                            </m:r>
                          </m:e>
                          <m:sub>
                            <m:r>
                              <a:rPr lang="zh-CN" altLang="en-US" sz="1600" i="0">
                                <a:latin typeface="Cambria Math" panose="02040503050406030204" pitchFamily="18" charset="0"/>
                              </a:rPr>
                              <m:t> </m:t>
                            </m:r>
                          </m:sub>
                          <m:sup>
                            <m:r>
                              <a:rPr lang="zh-CN" altLang="en-US" sz="1600" i="1">
                                <a:latin typeface="Cambria Math" panose="02040503050406030204" pitchFamily="18" charset="0"/>
                              </a:rPr>
                              <m:t>𝑐𝑜𝑚𝑝</m:t>
                            </m:r>
                            <m:r>
                              <a:rPr lang="zh-CN" altLang="en-US" sz="1600" i="0">
                                <a:latin typeface="Cambria Math" panose="02040503050406030204" pitchFamily="18" charset="0"/>
                              </a:rPr>
                              <m:t>,</m:t>
                            </m:r>
                            <m:r>
                              <a:rPr lang="zh-CN" altLang="en-US" sz="1600" i="1">
                                <a:latin typeface="Cambria Math" panose="02040503050406030204" pitchFamily="18" charset="0"/>
                              </a:rPr>
                              <m:t>𝑛</m:t>
                            </m:r>
                            <m:r>
                              <a:rPr lang="zh-CN" altLang="en-US" sz="1600" i="0">
                                <a:latin typeface="Cambria Math" panose="02040503050406030204" pitchFamily="18" charset="0"/>
                              </a:rPr>
                              <m:t>,</m:t>
                            </m:r>
                            <m:r>
                              <a:rPr lang="zh-CN" altLang="en-US" sz="1600" i="1">
                                <a:latin typeface="Cambria Math" panose="02040503050406030204" pitchFamily="18" charset="0"/>
                              </a:rPr>
                              <m:t>𝑇</m:t>
                            </m:r>
                          </m:sup>
                        </m:sSubSup>
                        <m:r>
                          <a:rPr lang="zh-CN" altLang="en-US" sz="1600" i="0">
                            <a:latin typeface="Cambria Math" panose="02040503050406030204" pitchFamily="18" charset="0"/>
                          </a:rPr>
                          <m:t>=</m:t>
                        </m:r>
                        <m:f>
                          <m:fPr>
                            <m:ctrlPr>
                              <a:rPr lang="zh-CN" altLang="en-US" sz="1600" i="1">
                                <a:solidFill>
                                  <a:srgbClr val="836967"/>
                                </a:solidFill>
                                <a:latin typeface="Cambria Math" panose="02040503050406030204" pitchFamily="18" charset="0"/>
                              </a:rPr>
                            </m:ctrlPr>
                          </m:fPr>
                          <m:num>
                            <m:sSub>
                              <m:sSubPr>
                                <m:ctrlPr>
                                  <a:rPr lang="zh-CN" altLang="en-US" sz="1600" i="1">
                                    <a:solidFill>
                                      <a:srgbClr val="836967"/>
                                    </a:solidFill>
                                    <a:latin typeface="Cambria Math" panose="02040503050406030204" pitchFamily="18" charset="0"/>
                                  </a:rPr>
                                </m:ctrlPr>
                              </m:sSubPr>
                              <m:e>
                                <m:nary>
                                  <m:naryPr>
                                    <m:chr m:val="∑"/>
                                    <m:limLoc m:val="undOvr"/>
                                    <m:ctrlPr>
                                      <a:rPr lang="zh-CN" altLang="en-US" sz="1600" i="1">
                                        <a:latin typeface="Cambria Math" panose="02040503050406030204" pitchFamily="18" charset="0"/>
                                      </a:rPr>
                                    </m:ctrlPr>
                                  </m:naryPr>
                                  <m:sub>
                                    <m:r>
                                      <a:rPr lang="zh-CN" altLang="en-US" sz="1600" i="1">
                                        <a:latin typeface="Cambria Math" panose="02040503050406030204" pitchFamily="18" charset="0"/>
                                      </a:rPr>
                                      <m:t>𝑡</m:t>
                                    </m:r>
                                    <m:r>
                                      <a:rPr lang="zh-CN" altLang="en-US" sz="1600" i="0">
                                        <a:latin typeface="Cambria Math" panose="02040503050406030204" pitchFamily="18" charset="0"/>
                                      </a:rPr>
                                      <m:t>=1</m:t>
                                    </m:r>
                                  </m:sub>
                                  <m:sup>
                                    <m:r>
                                      <a:rPr lang="zh-CN" altLang="en-US" sz="1600" i="1">
                                        <a:latin typeface="Cambria Math" panose="02040503050406030204" pitchFamily="18" charset="0"/>
                                      </a:rPr>
                                      <m:t>𝐶𝑜𝑛</m:t>
                                    </m:r>
                                  </m:sup>
                                  <m:e>
                                    <m:nary>
                                      <m:naryPr>
                                        <m:chr m:val="∑"/>
                                        <m:limLoc m:val="undOvr"/>
                                        <m:ctrlPr>
                                          <a:rPr lang="zh-CN" altLang="en-US" sz="1600" i="1">
                                            <a:latin typeface="Cambria Math" panose="02040503050406030204" pitchFamily="18" charset="0"/>
                                          </a:rPr>
                                        </m:ctrlPr>
                                      </m:naryPr>
                                      <m:sub>
                                        <m:r>
                                          <a:rPr lang="zh-CN" altLang="en-US" sz="1600" i="1">
                                            <a:latin typeface="Cambria Math" panose="02040503050406030204" pitchFamily="18" charset="0"/>
                                          </a:rPr>
                                          <m:t>𝑘</m:t>
                                        </m:r>
                                        <m:r>
                                          <a:rPr lang="zh-CN" altLang="en-US" sz="1600" i="0">
                                            <a:latin typeface="Cambria Math" panose="02040503050406030204" pitchFamily="18" charset="0"/>
                                          </a:rPr>
                                          <m:t>=1</m:t>
                                        </m:r>
                                      </m:sub>
                                      <m:sup>
                                        <m:r>
                                          <a:rPr lang="zh-CN" altLang="en-US" sz="1600" i="1">
                                            <a:latin typeface="Cambria Math" panose="02040503050406030204" pitchFamily="18" charset="0"/>
                                          </a:rPr>
                                          <m:t>𝐾</m:t>
                                        </m:r>
                                      </m:sup>
                                      <m:e>
                                        <m:sSub>
                                          <m:sSubPr>
                                            <m:ctrlPr>
                                              <a:rPr lang="zh-CN" altLang="en-US" sz="1600" i="1">
                                                <a:solidFill>
                                                  <a:srgbClr val="836967"/>
                                                </a:solidFill>
                                                <a:latin typeface="Cambria Math" panose="02040503050406030204" pitchFamily="18" charset="0"/>
                                              </a:rPr>
                                            </m:ctrlPr>
                                          </m:sSubPr>
                                          <m:e>
                                            <m:sSubSup>
                                              <m:sSubSupPr>
                                                <m:ctrlPr>
                                                  <a:rPr lang="zh-CN" altLang="en-US" sz="1600" i="1">
                                                    <a:solidFill>
                                                      <a:srgbClr val="836967"/>
                                                    </a:solidFill>
                                                    <a:latin typeface="Cambria Math" panose="02040503050406030204" pitchFamily="18" charset="0"/>
                                                  </a:rPr>
                                                </m:ctrlPr>
                                              </m:sSubSupPr>
                                              <m:e>
                                                <m:r>
                                                  <a:rPr lang="zh-CN" altLang="en-US" sz="1600" i="1">
                                                    <a:latin typeface="Cambria Math" panose="02040503050406030204" pitchFamily="18" charset="0"/>
                                                  </a:rPr>
                                                  <m:t>𝛼</m:t>
                                                </m:r>
                                              </m:e>
                                              <m:sub>
                                                <m:r>
                                                  <a:rPr lang="zh-CN" altLang="en-US" sz="1600" i="1">
                                                    <a:latin typeface="Cambria Math" panose="02040503050406030204" pitchFamily="18" charset="0"/>
                                                  </a:rPr>
                                                  <m:t>𝑘</m:t>
                                                </m:r>
                                              </m:sub>
                                              <m:sup>
                                                <m:r>
                                                  <a:rPr lang="zh-CN" altLang="en-US" sz="1600" i="1">
                                                    <a:latin typeface="Cambria Math" panose="02040503050406030204" pitchFamily="18" charset="0"/>
                                                  </a:rPr>
                                                  <m:t>𝑛</m:t>
                                                </m:r>
                                                <m:r>
                                                  <a:rPr lang="zh-CN" altLang="en-US" sz="1600" i="0">
                                                    <a:latin typeface="Cambria Math" panose="02040503050406030204" pitchFamily="18" charset="0"/>
                                                  </a:rPr>
                                                  <m:t>,</m:t>
                                                </m:r>
                                                <m:r>
                                                  <a:rPr lang="zh-CN" altLang="en-US" sz="1600" i="1">
                                                    <a:latin typeface="Cambria Math" panose="02040503050406030204" pitchFamily="18" charset="0"/>
                                                  </a:rPr>
                                                  <m:t>𝑇</m:t>
                                                </m:r>
                                              </m:sup>
                                            </m:sSubSup>
                                            <m:sSubSup>
                                              <m:sSubSupPr>
                                                <m:ctrlPr>
                                                  <a:rPr lang="zh-CN" altLang="en-US" sz="1600" i="1">
                                                    <a:solidFill>
                                                      <a:srgbClr val="836967"/>
                                                    </a:solidFill>
                                                    <a:latin typeface="Cambria Math" panose="02040503050406030204" pitchFamily="18" charset="0"/>
                                                  </a:rPr>
                                                </m:ctrlPr>
                                              </m:sSubSupPr>
                                              <m:e>
                                                <m:r>
                                                  <a:rPr lang="zh-CN" altLang="en-US" sz="1600" i="1">
                                                    <a:latin typeface="Cambria Math" panose="02040503050406030204" pitchFamily="18" charset="0"/>
                                                  </a:rPr>
                                                  <m:t>𝐴</m:t>
                                                </m:r>
                                              </m:e>
                                              <m:sub>
                                                <m:r>
                                                  <a:rPr lang="zh-CN" altLang="en-US" sz="1600" i="1">
                                                    <a:latin typeface="Cambria Math" panose="02040503050406030204" pitchFamily="18" charset="0"/>
                                                  </a:rPr>
                                                  <m:t>𝑘</m:t>
                                                </m:r>
                                              </m:sub>
                                              <m:sup>
                                                <m:r>
                                                  <a:rPr lang="zh-CN" altLang="en-US" sz="1600" i="1">
                                                    <a:latin typeface="Cambria Math" panose="02040503050406030204" pitchFamily="18" charset="0"/>
                                                  </a:rPr>
                                                  <m:t>𝑇</m:t>
                                                </m:r>
                                                <m:r>
                                                  <a:rPr lang="zh-CN" altLang="en-US" sz="1600" i="0">
                                                    <a:latin typeface="Cambria Math" panose="02040503050406030204" pitchFamily="18" charset="0"/>
                                                  </a:rPr>
                                                  <m:t>,</m:t>
                                                </m:r>
                                                <m:r>
                                                  <a:rPr lang="zh-CN" altLang="en-US" sz="1600" i="1">
                                                    <a:latin typeface="Cambria Math" panose="02040503050406030204" pitchFamily="18" charset="0"/>
                                                  </a:rPr>
                                                  <m:t>𝑡</m:t>
                                                </m:r>
                                              </m:sup>
                                            </m:sSubSup>
                                            <m:sSubSup>
                                              <m:sSubSupPr>
                                                <m:ctrlPr>
                                                  <a:rPr lang="zh-CN" altLang="en-US" sz="1600" i="1">
                                                    <a:solidFill>
                                                      <a:srgbClr val="836967"/>
                                                    </a:solidFill>
                                                    <a:latin typeface="Cambria Math" panose="02040503050406030204" pitchFamily="18" charset="0"/>
                                                  </a:rPr>
                                                </m:ctrlPr>
                                              </m:sSubSupPr>
                                              <m:e>
                                                <m:r>
                                                  <a:rPr lang="zh-CN" altLang="en-US" sz="1600" i="1">
                                                    <a:latin typeface="Cambria Math" panose="02040503050406030204" pitchFamily="18" charset="0"/>
                                                  </a:rPr>
                                                  <m:t>𝐼</m:t>
                                                </m:r>
                                              </m:e>
                                              <m:sub>
                                                <m:r>
                                                  <a:rPr lang="zh-CN" altLang="en-US" sz="1600" i="1">
                                                    <a:latin typeface="Cambria Math" panose="02040503050406030204" pitchFamily="18" charset="0"/>
                                                  </a:rPr>
                                                  <m:t>𝑘</m:t>
                                                </m:r>
                                              </m:sub>
                                              <m:sup>
                                                <m:r>
                                                  <a:rPr lang="zh-CN" altLang="en-US" sz="1600" i="1">
                                                    <a:latin typeface="Cambria Math" panose="02040503050406030204" pitchFamily="18" charset="0"/>
                                                  </a:rPr>
                                                  <m:t>𝑇</m:t>
                                                </m:r>
                                                <m:r>
                                                  <a:rPr lang="zh-CN" altLang="en-US" sz="1600" i="0">
                                                    <a:latin typeface="Cambria Math" panose="02040503050406030204" pitchFamily="18" charset="0"/>
                                                  </a:rPr>
                                                  <m:t>,</m:t>
                                                </m:r>
                                                <m:r>
                                                  <a:rPr lang="zh-CN" altLang="en-US" sz="1600" i="1">
                                                    <a:latin typeface="Cambria Math" panose="02040503050406030204" pitchFamily="18" charset="0"/>
                                                  </a:rPr>
                                                  <m:t>𝑡</m:t>
                                                </m:r>
                                              </m:sup>
                                            </m:sSubSup>
                                          </m:e>
                                          <m:sub>
                                            <m:r>
                                              <a:rPr lang="zh-CN" altLang="en-US" sz="1600" i="0">
                                                <a:latin typeface="Cambria Math" panose="02040503050406030204" pitchFamily="18" charset="0"/>
                                              </a:rPr>
                                              <m:t> </m:t>
                                            </m:r>
                                          </m:sub>
                                        </m:sSub>
                                      </m:e>
                                    </m:nary>
                                  </m:e>
                                </m:nary>
                              </m:e>
                              <m:sub>
                                <m:r>
                                  <a:rPr lang="zh-CN" altLang="en-US" sz="1600" i="0">
                                    <a:latin typeface="Cambria Math" panose="02040503050406030204" pitchFamily="18" charset="0"/>
                                  </a:rPr>
                                  <m:t> </m:t>
                                </m:r>
                              </m:sub>
                            </m:sSub>
                          </m:num>
                          <m:den>
                            <m:sSubSup>
                              <m:sSubSupPr>
                                <m:ctrlPr>
                                  <a:rPr lang="zh-CN" altLang="en-US" sz="1600" i="1">
                                    <a:solidFill>
                                      <a:srgbClr val="836967"/>
                                    </a:solidFill>
                                    <a:latin typeface="Cambria Math" panose="02040503050406030204" pitchFamily="18" charset="0"/>
                                  </a:rPr>
                                </m:ctrlPr>
                              </m:sSubSupPr>
                              <m:e>
                                <m:r>
                                  <a:rPr lang="zh-CN" altLang="en-US" sz="1600" i="1">
                                    <a:latin typeface="Cambria Math" panose="02040503050406030204" pitchFamily="18" charset="0"/>
                                  </a:rPr>
                                  <m:t>𝑓</m:t>
                                </m:r>
                              </m:e>
                              <m:sub>
                                <m:r>
                                  <a:rPr lang="zh-CN" altLang="en-US" sz="1600" i="1">
                                    <a:latin typeface="Cambria Math" panose="02040503050406030204" pitchFamily="18" charset="0"/>
                                  </a:rPr>
                                  <m:t>𝑘</m:t>
                                </m:r>
                              </m:sub>
                              <m:sup>
                                <m:r>
                                  <a:rPr lang="zh-CN" altLang="en-US" sz="1600" i="1">
                                    <a:latin typeface="Cambria Math" panose="02040503050406030204" pitchFamily="18" charset="0"/>
                                  </a:rPr>
                                  <m:t>𝑛</m:t>
                                </m:r>
                                <m:r>
                                  <a:rPr lang="zh-CN" altLang="en-US" sz="1600" i="0">
                                    <a:latin typeface="Cambria Math" panose="02040503050406030204" pitchFamily="18" charset="0"/>
                                  </a:rPr>
                                  <m:t>,</m:t>
                                </m:r>
                                <m:r>
                                  <a:rPr lang="zh-CN" altLang="en-US" sz="1600" i="1">
                                    <a:latin typeface="Cambria Math" panose="02040503050406030204" pitchFamily="18" charset="0"/>
                                  </a:rPr>
                                  <m:t>𝑇</m:t>
                                </m:r>
                              </m:sup>
                            </m:sSubSup>
                          </m:den>
                        </m:f>
                      </m:oMath>
                    </m:oMathPara>
                  </a14:m>
                  <a:endParaRPr lang="zh-CN" altLang="en-US" sz="1600" dirty="0"/>
                </a:p>
              </p:txBody>
            </p:sp>
          </mc:Choice>
          <mc:Fallback xmlns="">
            <p:sp>
              <p:nvSpPr>
                <p:cNvPr id="9" name="文本框 8"/>
                <p:cNvSpPr txBox="1">
                  <a:spLocks noRot="1" noChangeAspect="1" noMove="1" noResize="1" noEditPoints="1" noAdjustHandles="1" noChangeArrowheads="1" noChangeShapeType="1" noTextEdit="1"/>
                </p:cNvSpPr>
                <p:nvPr/>
              </p:nvSpPr>
              <p:spPr>
                <a:xfrm>
                  <a:off x="6792363" y="3339381"/>
                  <a:ext cx="5441036" cy="882459"/>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6990144" y="4434651"/>
                  <a:ext cx="5441036" cy="10258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600" i="1" smtClean="0">
                            <a:latin typeface="Cambria Math" panose="02040503050406030204" pitchFamily="18" charset="0"/>
                          </a:rPr>
                          <m:t>𝐶</m:t>
                        </m:r>
                        <m:r>
                          <a:rPr lang="zh-CN" altLang="en-US" sz="1600" i="0">
                            <a:latin typeface="Cambria Math" panose="02040503050406030204" pitchFamily="18" charset="0"/>
                          </a:rPr>
                          <m:t>=</m:t>
                        </m:r>
                        <m:nary>
                          <m:naryPr>
                            <m:chr m:val="∑"/>
                            <m:limLoc m:val="undOvr"/>
                            <m:ctrlPr>
                              <a:rPr lang="zh-CN" altLang="en-US" sz="1600" i="1">
                                <a:latin typeface="Cambria Math" panose="02040503050406030204" pitchFamily="18" charset="0"/>
                              </a:rPr>
                            </m:ctrlPr>
                          </m:naryPr>
                          <m:sub>
                            <m:r>
                              <a:rPr lang="zh-CN" altLang="en-US" sz="1600" i="1">
                                <a:latin typeface="Cambria Math" panose="02040503050406030204" pitchFamily="18" charset="0"/>
                              </a:rPr>
                              <m:t>𝑇</m:t>
                            </m:r>
                          </m:sub>
                          <m:sup>
                            <m:r>
                              <a:rPr lang="zh-CN" altLang="en-US" sz="1600" i="1">
                                <a:latin typeface="Cambria Math" panose="02040503050406030204" pitchFamily="18" charset="0"/>
                              </a:rPr>
                              <m:t>𝛺</m:t>
                            </m:r>
                          </m:sup>
                          <m:e>
                            <m:d>
                              <m:dPr>
                                <m:ctrlPr>
                                  <a:rPr lang="zh-CN" altLang="en-US" sz="1600" i="1">
                                    <a:solidFill>
                                      <a:srgbClr val="836967"/>
                                    </a:solidFill>
                                    <a:latin typeface="Cambria Math" panose="02040503050406030204" pitchFamily="18" charset="0"/>
                                  </a:rPr>
                                </m:ctrlPr>
                              </m:dPr>
                              <m:e>
                                <m:nary>
                                  <m:naryPr>
                                    <m:chr m:val="∑"/>
                                    <m:limLoc m:val="undOvr"/>
                                    <m:ctrlPr>
                                      <a:rPr lang="zh-CN" altLang="en-US" sz="1600" i="1">
                                        <a:latin typeface="Cambria Math" panose="02040503050406030204" pitchFamily="18" charset="0"/>
                                      </a:rPr>
                                    </m:ctrlPr>
                                  </m:naryPr>
                                  <m:sub>
                                    <m:r>
                                      <a:rPr lang="zh-CN" altLang="en-US" sz="1600" i="1">
                                        <a:latin typeface="Cambria Math" panose="02040503050406030204" pitchFamily="18" charset="0"/>
                                      </a:rPr>
                                      <m:t>𝑡</m:t>
                                    </m:r>
                                  </m:sub>
                                  <m:sup>
                                    <m:r>
                                      <a:rPr lang="zh-CN" altLang="en-US" sz="1600" i="1">
                                        <a:latin typeface="Cambria Math" panose="02040503050406030204" pitchFamily="18" charset="0"/>
                                      </a:rPr>
                                      <m:t>𝐶</m:t>
                                    </m:r>
                                  </m:sup>
                                  <m:e>
                                    <m:nary>
                                      <m:naryPr>
                                        <m:chr m:val="∑"/>
                                        <m:limLoc m:val="undOvr"/>
                                        <m:ctrlPr>
                                          <a:rPr lang="zh-CN" altLang="en-US" sz="1600" i="1">
                                            <a:latin typeface="Cambria Math" panose="02040503050406030204" pitchFamily="18" charset="0"/>
                                          </a:rPr>
                                        </m:ctrlPr>
                                      </m:naryPr>
                                      <m:sub>
                                        <m:r>
                                          <a:rPr lang="zh-CN" altLang="en-US" sz="1600" i="1">
                                            <a:latin typeface="Cambria Math" panose="02040503050406030204" pitchFamily="18" charset="0"/>
                                          </a:rPr>
                                          <m:t>𝑛</m:t>
                                        </m:r>
                                      </m:sub>
                                      <m:sup>
                                        <m:r>
                                          <a:rPr lang="zh-CN" altLang="en-US" sz="1600" i="0">
                                            <a:latin typeface="Cambria Math" panose="02040503050406030204" pitchFamily="18" charset="0"/>
                                          </a:rPr>
                                          <m:t>𝒩</m:t>
                                        </m:r>
                                      </m:sup>
                                      <m:e>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𝜌</m:t>
                                            </m:r>
                                          </m:e>
                                          <m:sub>
                                            <m:r>
                                              <a:rPr lang="zh-CN" altLang="en-US" sz="1600" i="0">
                                                <a:latin typeface="Cambria Math" panose="02040503050406030204" pitchFamily="18" charset="0"/>
                                              </a:rPr>
                                              <m:t>1</m:t>
                                            </m:r>
                                          </m:sub>
                                        </m:sSub>
                                        <m:sSubSup>
                                          <m:sSubSupPr>
                                            <m:ctrlPr>
                                              <a:rPr lang="zh-CN" altLang="en-US" sz="1600" i="1">
                                                <a:solidFill>
                                                  <a:srgbClr val="836967"/>
                                                </a:solidFill>
                                                <a:latin typeface="Cambria Math" panose="02040503050406030204" pitchFamily="18" charset="0"/>
                                              </a:rPr>
                                            </m:ctrlPr>
                                          </m:sSubSupPr>
                                          <m:e>
                                            <m:r>
                                              <a:rPr lang="zh-CN" altLang="en-US" sz="1600" i="1">
                                                <a:latin typeface="Cambria Math" panose="02040503050406030204" pitchFamily="18" charset="0"/>
                                              </a:rPr>
                                              <m:t>𝑐</m:t>
                                            </m:r>
                                          </m:e>
                                          <m:sub>
                                            <m:r>
                                              <a:rPr lang="zh-CN" altLang="en-US" sz="1600" i="0">
                                                <a:latin typeface="Cambria Math" panose="02040503050406030204" pitchFamily="18" charset="0"/>
                                              </a:rPr>
                                              <m:t>1</m:t>
                                            </m:r>
                                          </m:sub>
                                          <m:sup>
                                            <m:r>
                                              <a:rPr lang="zh-CN" altLang="en-US" sz="1600" i="1">
                                                <a:latin typeface="Cambria Math" panose="02040503050406030204" pitchFamily="18" charset="0"/>
                                              </a:rPr>
                                              <m:t>𝑛</m:t>
                                            </m:r>
                                            <m:r>
                                              <a:rPr lang="zh-CN" altLang="en-US" sz="1600" i="0">
                                                <a:latin typeface="Cambria Math" panose="02040503050406030204" pitchFamily="18" charset="0"/>
                                              </a:rPr>
                                              <m:t>,</m:t>
                                            </m:r>
                                            <m:r>
                                              <a:rPr lang="zh-CN" altLang="en-US" sz="1600" i="1">
                                                <a:latin typeface="Cambria Math" panose="02040503050406030204" pitchFamily="18" charset="0"/>
                                              </a:rPr>
                                              <m:t>𝑇</m:t>
                                            </m:r>
                                            <m:r>
                                              <a:rPr lang="zh-CN" altLang="en-US" sz="1600" i="0">
                                                <a:latin typeface="Cambria Math" panose="02040503050406030204" pitchFamily="18" charset="0"/>
                                              </a:rPr>
                                              <m:t>,</m:t>
                                            </m:r>
                                            <m:r>
                                              <a:rPr lang="zh-CN" altLang="en-US" sz="1600" i="1">
                                                <a:latin typeface="Cambria Math" panose="02040503050406030204" pitchFamily="18" charset="0"/>
                                              </a:rPr>
                                              <m:t>𝑡</m:t>
                                            </m:r>
                                          </m:sup>
                                        </m:sSubSup>
                                      </m:e>
                                    </m:nary>
                                  </m:e>
                                </m:nary>
                                <m:r>
                                  <a:rPr lang="zh-CN" altLang="en-US" sz="1600" i="0">
                                    <a:latin typeface="Cambria Math" panose="02040503050406030204" pitchFamily="18" charset="0"/>
                                  </a:rPr>
                                  <m:t>+</m:t>
                                </m:r>
                                <m:nary>
                                  <m:naryPr>
                                    <m:chr m:val="∑"/>
                                    <m:limLoc m:val="undOvr"/>
                                    <m:ctrlPr>
                                      <a:rPr lang="zh-CN" altLang="en-US" sz="1600" i="1">
                                        <a:latin typeface="Cambria Math" panose="02040503050406030204" pitchFamily="18" charset="0"/>
                                      </a:rPr>
                                    </m:ctrlPr>
                                  </m:naryPr>
                                  <m:sub>
                                    <m:r>
                                      <a:rPr lang="zh-CN" altLang="en-US" sz="1600" i="1">
                                        <a:latin typeface="Cambria Math" panose="02040503050406030204" pitchFamily="18" charset="0"/>
                                      </a:rPr>
                                      <m:t>𝑛</m:t>
                                    </m:r>
                                  </m:sub>
                                  <m:sup>
                                    <m:r>
                                      <a:rPr lang="zh-CN" altLang="en-US" sz="1600" i="0">
                                        <a:latin typeface="Cambria Math" panose="02040503050406030204" pitchFamily="18" charset="0"/>
                                      </a:rPr>
                                      <m:t>𝒩</m:t>
                                    </m:r>
                                  </m:sup>
                                  <m:e>
                                    <m:sSub>
                                      <m:sSubPr>
                                        <m:ctrlPr>
                                          <a:rPr lang="zh-CN" altLang="en-US" sz="1600" i="1">
                                            <a:solidFill>
                                              <a:srgbClr val="836967"/>
                                            </a:solidFill>
                                            <a:latin typeface="Cambria Math" panose="02040503050406030204" pitchFamily="18" charset="0"/>
                                          </a:rPr>
                                        </m:ctrlPr>
                                      </m:sSubPr>
                                      <m:e>
                                        <m:r>
                                          <a:rPr lang="zh-CN" altLang="en-US" sz="1600" i="1">
                                            <a:latin typeface="Cambria Math" panose="02040503050406030204" pitchFamily="18" charset="0"/>
                                          </a:rPr>
                                          <m:t>𝜌</m:t>
                                        </m:r>
                                      </m:e>
                                      <m:sub>
                                        <m:r>
                                          <a:rPr lang="zh-CN" altLang="en-US" sz="1600" i="0">
                                            <a:latin typeface="Cambria Math" panose="02040503050406030204" pitchFamily="18" charset="0"/>
                                          </a:rPr>
                                          <m:t>2</m:t>
                                        </m:r>
                                      </m:sub>
                                    </m:sSub>
                                    <m:sSubSup>
                                      <m:sSubSupPr>
                                        <m:ctrlPr>
                                          <a:rPr lang="zh-CN" altLang="en-US" sz="1600" i="1">
                                            <a:solidFill>
                                              <a:srgbClr val="836967"/>
                                            </a:solidFill>
                                            <a:latin typeface="Cambria Math" panose="02040503050406030204" pitchFamily="18" charset="0"/>
                                          </a:rPr>
                                        </m:ctrlPr>
                                      </m:sSubSupPr>
                                      <m:e>
                                        <m:r>
                                          <a:rPr lang="zh-CN" altLang="en-US" sz="1600" i="1">
                                            <a:latin typeface="Cambria Math" panose="02040503050406030204" pitchFamily="18" charset="0"/>
                                          </a:rPr>
                                          <m:t>𝑐</m:t>
                                        </m:r>
                                      </m:e>
                                      <m:sub>
                                        <m:r>
                                          <a:rPr lang="zh-CN" altLang="en-US" sz="1600" i="0">
                                            <a:latin typeface="Cambria Math" panose="02040503050406030204" pitchFamily="18" charset="0"/>
                                          </a:rPr>
                                          <m:t>2</m:t>
                                        </m:r>
                                      </m:sub>
                                      <m:sup>
                                        <m:r>
                                          <a:rPr lang="zh-CN" altLang="en-US" sz="1600" i="1">
                                            <a:latin typeface="Cambria Math" panose="02040503050406030204" pitchFamily="18" charset="0"/>
                                          </a:rPr>
                                          <m:t>𝑛</m:t>
                                        </m:r>
                                        <m:r>
                                          <a:rPr lang="zh-CN" altLang="en-US" sz="1600" i="0">
                                            <a:latin typeface="Cambria Math" panose="02040503050406030204" pitchFamily="18" charset="0"/>
                                          </a:rPr>
                                          <m:t>,</m:t>
                                        </m:r>
                                        <m:r>
                                          <a:rPr lang="zh-CN" altLang="en-US" sz="1600" i="1">
                                            <a:latin typeface="Cambria Math" panose="02040503050406030204" pitchFamily="18" charset="0"/>
                                          </a:rPr>
                                          <m:t>𝑇</m:t>
                                        </m:r>
                                      </m:sup>
                                    </m:sSubSup>
                                  </m:e>
                                </m:nary>
                              </m:e>
                            </m:d>
                          </m:e>
                        </m:nary>
                      </m:oMath>
                    </m:oMathPara>
                  </a14:m>
                  <a:endParaRPr lang="zh-CN" altLang="en-US" sz="16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6990144" y="4434651"/>
                  <a:ext cx="5441036" cy="1025820"/>
                </a:xfrm>
                <a:prstGeom prst="rect">
                  <a:avLst/>
                </a:prstGeom>
                <a:blipFill rotWithShape="1">
                  <a:blip r:embed="rId5"/>
                </a:blipFill>
              </p:spPr>
              <p:txBody>
                <a:bodyPr/>
                <a:lstStyle/>
                <a:p>
                  <a:r>
                    <a:rPr lang="zh-CN" altLang="en-US">
                      <a:noFill/>
                    </a:rPr>
                    <a:t> </a:t>
                  </a:r>
                </a:p>
              </p:txBody>
            </p:sp>
          </mc:Fallback>
        </mc:AlternateContent>
        <p:sp>
          <p:nvSpPr>
            <p:cNvPr id="12" name="文本框 11"/>
            <p:cNvSpPr txBox="1"/>
            <p:nvPr/>
          </p:nvSpPr>
          <p:spPr>
            <a:xfrm>
              <a:off x="7881392" y="1914790"/>
              <a:ext cx="1351219" cy="724606"/>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Ø"/>
              </a:pPr>
              <a:r>
                <a:rPr lang="zh-CN" altLang="en-US" sz="1400" spc="100" dirty="0">
                  <a:latin typeface="思源黑体 CN Normal" panose="020B0400000000000000" pitchFamily="34" charset="-122"/>
                  <a:ea typeface="思源黑体 CN Normal" panose="020B0400000000000000" pitchFamily="34" charset="-122"/>
                </a:rPr>
                <a:t>传输负载</a:t>
              </a:r>
              <a:r>
                <a:rPr lang="en-US" altLang="zh-CN" sz="1400" spc="100" dirty="0">
                  <a:latin typeface="思源黑体 CN Normal" panose="020B0400000000000000" pitchFamily="34" charset="-122"/>
                  <a:ea typeface="思源黑体 CN Normal" panose="020B0400000000000000" pitchFamily="34" charset="-122"/>
                </a:rPr>
                <a:t>: </a:t>
              </a:r>
              <a:endParaRPr lang="zh-CN" altLang="en-US" sz="1400" spc="100" dirty="0">
                <a:latin typeface="思源黑体 CN Normal" panose="020B0400000000000000" pitchFamily="34" charset="-122"/>
                <a:ea typeface="思源黑体 CN Normal" panose="020B0400000000000000" pitchFamily="34" charset="-122"/>
              </a:endParaRPr>
            </a:p>
          </p:txBody>
        </p:sp>
        <p:sp>
          <p:nvSpPr>
            <p:cNvPr id="13" name="文本框 12"/>
            <p:cNvSpPr txBox="1"/>
            <p:nvPr/>
          </p:nvSpPr>
          <p:spPr>
            <a:xfrm>
              <a:off x="7937898" y="3047742"/>
              <a:ext cx="1351219" cy="724606"/>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Ø"/>
              </a:pPr>
              <a:r>
                <a:rPr lang="zh-CN" altLang="en-US" sz="1400" spc="100" dirty="0">
                  <a:latin typeface="思源黑体 CN Normal" panose="020B0400000000000000" pitchFamily="34" charset="-122"/>
                  <a:ea typeface="思源黑体 CN Normal" panose="020B0400000000000000" pitchFamily="34" charset="-122"/>
                </a:rPr>
                <a:t>计算负载</a:t>
              </a:r>
              <a:r>
                <a:rPr lang="en-US" altLang="zh-CN" sz="1400" spc="100" dirty="0">
                  <a:latin typeface="思源黑体 CN Normal" panose="020B0400000000000000" pitchFamily="34" charset="-122"/>
                  <a:ea typeface="思源黑体 CN Normal" panose="020B0400000000000000" pitchFamily="34" charset="-122"/>
                </a:rPr>
                <a:t>: </a:t>
              </a:r>
              <a:endParaRPr lang="zh-CN" altLang="en-US" sz="1400" spc="100" dirty="0">
                <a:latin typeface="思源黑体 CN Normal" panose="020B0400000000000000" pitchFamily="34" charset="-122"/>
                <a:ea typeface="思源黑体 CN Normal" panose="020B0400000000000000" pitchFamily="34" charset="-122"/>
              </a:endParaRPr>
            </a:p>
          </p:txBody>
        </p:sp>
        <p:sp>
          <p:nvSpPr>
            <p:cNvPr id="14" name="文本框 13"/>
            <p:cNvSpPr txBox="1"/>
            <p:nvPr/>
          </p:nvSpPr>
          <p:spPr>
            <a:xfrm>
              <a:off x="7937899" y="4027880"/>
              <a:ext cx="1135918" cy="724606"/>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Ø"/>
              </a:pPr>
              <a:r>
                <a:rPr lang="zh-CN" altLang="en-US" sz="1400" spc="100" dirty="0">
                  <a:latin typeface="思源黑体 CN Normal" panose="020B0400000000000000" pitchFamily="34" charset="-122"/>
                  <a:ea typeface="思源黑体 CN Normal" panose="020B0400000000000000" pitchFamily="34" charset="-122"/>
                </a:rPr>
                <a:t>总开销</a:t>
              </a:r>
              <a:r>
                <a:rPr lang="en-US" altLang="zh-CN" sz="1400" spc="100" dirty="0">
                  <a:latin typeface="思源黑体 CN Normal" panose="020B0400000000000000" pitchFamily="34" charset="-122"/>
                  <a:ea typeface="思源黑体 CN Normal" panose="020B0400000000000000" pitchFamily="34" charset="-122"/>
                </a:rPr>
                <a:t>: </a:t>
              </a:r>
              <a:endParaRPr lang="zh-CN" altLang="en-US" sz="1400" spc="100" dirty="0">
                <a:latin typeface="思源黑体 CN Normal" panose="020B0400000000000000" pitchFamily="34" charset="-122"/>
                <a:ea typeface="思源黑体 CN Normal" panose="020B0400000000000000" pitchFamily="34" charset="-122"/>
              </a:endParaRPr>
            </a:p>
          </p:txBody>
        </p:sp>
      </p:grpSp>
      <p:sp>
        <p:nvSpPr>
          <p:cNvPr id="2" name="矩形 1"/>
          <p:cNvSpPr/>
          <p:nvPr/>
        </p:nvSpPr>
        <p:spPr>
          <a:xfrm>
            <a:off x="8119844" y="2836898"/>
            <a:ext cx="3721636" cy="3221264"/>
          </a:xfrm>
          <a:prstGeom prst="rect">
            <a:avLst/>
          </a:prstGeom>
          <a:ln w="19050">
            <a:prstDash val="lgDash"/>
          </a:ln>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sz="1400"/>
          </a:p>
        </p:txBody>
      </p:sp>
      <p:pic>
        <p:nvPicPr>
          <p:cNvPr id="17" name="图片 16">
            <a:extLst>
              <a:ext uri="{FF2B5EF4-FFF2-40B4-BE49-F238E27FC236}">
                <a16:creationId xmlns:a16="http://schemas.microsoft.com/office/drawing/2014/main" id="{8D6F1C8E-6DA5-4D06-8DCC-1456ADF61FF5}"/>
              </a:ext>
            </a:extLst>
          </p:cNvPr>
          <p:cNvPicPr>
            <a:picLocks noChangeAspect="1"/>
          </p:cNvPicPr>
          <p:nvPr/>
        </p:nvPicPr>
        <p:blipFill>
          <a:blip r:embed="rId6"/>
          <a:stretch>
            <a:fillRect/>
          </a:stretch>
        </p:blipFill>
        <p:spPr>
          <a:xfrm>
            <a:off x="635313" y="1800760"/>
            <a:ext cx="7078356" cy="4508117"/>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562627" y="4484462"/>
            <a:ext cx="2790023" cy="5512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5" name="矩形 34"/>
          <p:cNvSpPr/>
          <p:nvPr/>
        </p:nvSpPr>
        <p:spPr>
          <a:xfrm>
            <a:off x="601527" y="3616670"/>
            <a:ext cx="2416071" cy="27884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2" name="矩形 31"/>
          <p:cNvSpPr/>
          <p:nvPr/>
        </p:nvSpPr>
        <p:spPr>
          <a:xfrm>
            <a:off x="592763" y="3013114"/>
            <a:ext cx="1755678" cy="2538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p>
            <a:fld id="{4DB44E30-715F-4973-8179-B4178D7E09F0}" type="datetime1">
              <a:rPr lang="zh-CN" altLang="en-US" smtClean="0">
                <a:solidFill>
                  <a:schemeClr val="bg1">
                    <a:lumMod val="50000"/>
                  </a:schemeClr>
                </a:solidFill>
              </a:rPr>
              <a:t>2024/3/25</a:t>
            </a:fld>
            <a:endParaRPr lang="zh-CN" altLang="en-US" dirty="0">
              <a:solidFill>
                <a:schemeClr val="bg1">
                  <a:lumMod val="50000"/>
                </a:schemeClr>
              </a:solidFill>
            </a:endParaRPr>
          </a:p>
        </p:txBody>
      </p:sp>
      <p:sp>
        <p:nvSpPr>
          <p:cNvPr id="4" name="页脚占位符 3"/>
          <p:cNvSpPr>
            <a:spLocks noGrp="1"/>
          </p:cNvSpPr>
          <p:nvPr>
            <p:ph type="ftr" sz="quarter" idx="11"/>
          </p:nvPr>
        </p:nvSpPr>
        <p:spPr/>
        <p:txBody>
          <a:bodyPr/>
          <a:lstStyle/>
          <a:p>
            <a:r>
              <a:rPr lang="zh-CN" altLang="en-US" dirty="0">
                <a:solidFill>
                  <a:schemeClr val="bg1">
                    <a:lumMod val="50000"/>
                  </a:schemeClr>
                </a:solidFill>
              </a:rPr>
              <a:t>西安电子科技大学</a:t>
            </a:r>
          </a:p>
        </p:txBody>
      </p:sp>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rPr>
              <a:t>14</a:t>
            </a:fld>
            <a:endParaRPr lang="zh-CN" altLang="en-US" dirty="0">
              <a:solidFill>
                <a:schemeClr val="bg1">
                  <a:lumMod val="50000"/>
                </a:schemeClr>
              </a:solidFill>
            </a:endParaRPr>
          </a:p>
        </p:txBody>
      </p:sp>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研究内容</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文本框 18"/>
          <p:cNvSpPr txBox="1"/>
          <p:nvPr/>
        </p:nvSpPr>
        <p:spPr>
          <a:xfrm>
            <a:off x="542948" y="1218716"/>
            <a:ext cx="4779141" cy="417165"/>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2. </a:t>
            </a:r>
            <a:r>
              <a:rPr lang="zh-CN" altLang="en-US" b="1" spc="100" dirty="0">
                <a:latin typeface="Times New Roman" panose="02020603050405020304" pitchFamily="18" charset="0"/>
                <a:ea typeface="思源宋体 Heavy" panose="02020900000000000000"/>
                <a:cs typeface="Times New Roman" panose="02020603050405020304" pitchFamily="18" charset="0"/>
              </a:rPr>
              <a:t>问题建模</a:t>
            </a:r>
          </a:p>
        </p:txBody>
      </p:sp>
      <p:sp>
        <p:nvSpPr>
          <p:cNvPr id="7" name="文本框 6"/>
          <p:cNvSpPr txBox="1"/>
          <p:nvPr/>
        </p:nvSpPr>
        <p:spPr>
          <a:xfrm>
            <a:off x="538999" y="1747688"/>
            <a:ext cx="5884745" cy="365036"/>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zh-CN" altLang="en-US" sz="1400" b="1" kern="0" dirty="0">
                <a:effectLst/>
                <a:latin typeface="宋体" panose="02010600030101010101" pitchFamily="2" charset="-122"/>
                <a:ea typeface="宋体" panose="02010600030101010101" pitchFamily="2" charset="-122"/>
              </a:rPr>
              <a:t>研究目标</a:t>
            </a:r>
            <a:endParaRPr lang="en-US" altLang="zh-CN" sz="1400" b="1" kern="0" dirty="0">
              <a:effectLst/>
              <a:latin typeface="宋体" panose="02010600030101010101" pitchFamily="2" charset="-122"/>
              <a:ea typeface="宋体" panose="02010600030101010101" pitchFamily="2" charset="-122"/>
            </a:endParaRPr>
          </a:p>
        </p:txBody>
      </p:sp>
      <p:sp>
        <p:nvSpPr>
          <p:cNvPr id="8" name="文本框 7"/>
          <p:cNvSpPr txBox="1"/>
          <p:nvPr/>
        </p:nvSpPr>
        <p:spPr>
          <a:xfrm>
            <a:off x="562627" y="2194814"/>
            <a:ext cx="6397632" cy="307777"/>
          </a:xfrm>
          <a:prstGeom prst="rect">
            <a:avLst/>
          </a:prstGeom>
          <a:noFill/>
        </p:spPr>
        <p:txBody>
          <a:bodyPr wrap="square">
            <a:spAutoFit/>
          </a:bodyPr>
          <a:lstStyle/>
          <a:p>
            <a:pPr marL="285750" indent="-285750">
              <a:buFont typeface="Arial" panose="020B0604020202020204" pitchFamily="34" charset="0"/>
              <a:buChar char="•"/>
            </a:pP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最小化处理不均衡任务传输负载和不均衡计算负载的开销</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en-US" sz="1400" dirty="0"/>
          </a:p>
        </p:txBody>
      </p:sp>
      <p:graphicFrame>
        <p:nvGraphicFramePr>
          <p:cNvPr id="9" name="对象 8"/>
          <p:cNvGraphicFramePr>
            <a:graphicFrameLocks noChangeAspect="1"/>
          </p:cNvGraphicFramePr>
          <p:nvPr/>
        </p:nvGraphicFramePr>
        <p:xfrm>
          <a:off x="596157" y="2601347"/>
          <a:ext cx="1128442" cy="347213"/>
        </p:xfrm>
        <a:graphic>
          <a:graphicData uri="http://schemas.openxmlformats.org/presentationml/2006/ole">
            <mc:AlternateContent xmlns:mc="http://schemas.openxmlformats.org/markup-compatibility/2006">
              <mc:Choice xmlns:v="urn:schemas-microsoft-com:vml" Requires="v">
                <p:oleObj spid="_x0000_s1329" name="Equation" r:id="rId4" imgW="989965" imgH="304800" progId="Equation.DSMT4">
                  <p:embed/>
                </p:oleObj>
              </mc:Choice>
              <mc:Fallback>
                <p:oleObj name="Equation" r:id="rId4" imgW="989965" imgH="304800" progId="Equation.DSMT4">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157" y="2601347"/>
                        <a:ext cx="1128442" cy="347213"/>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601527" y="3013114"/>
          <a:ext cx="1746914" cy="292961"/>
        </p:xfrm>
        <a:graphic>
          <a:graphicData uri="http://schemas.openxmlformats.org/presentationml/2006/ole">
            <mc:AlternateContent xmlns:mc="http://schemas.openxmlformats.org/markup-compatibility/2006">
              <mc:Choice xmlns:v="urn:schemas-microsoft-com:vml" Requires="v">
                <p:oleObj spid="_x0000_s1330" name="Equation" r:id="rId6" imgW="1536065" imgH="254000" progId="Equation.DSMT4">
                  <p:embed/>
                </p:oleObj>
              </mc:Choice>
              <mc:Fallback>
                <p:oleObj name="Equation" r:id="rId6" imgW="1536065" imgH="254000" progId="Equation.DSMT4">
                  <p:embed/>
                  <p:pic>
                    <p:nvPicPr>
                      <p:cNvPr id="0" name="对象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527" y="3013114"/>
                        <a:ext cx="1746914" cy="292961"/>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601527" y="3324793"/>
          <a:ext cx="2246032" cy="292961"/>
        </p:xfrm>
        <a:graphic>
          <a:graphicData uri="http://schemas.openxmlformats.org/presentationml/2006/ole">
            <mc:AlternateContent xmlns:mc="http://schemas.openxmlformats.org/markup-compatibility/2006">
              <mc:Choice xmlns:v="urn:schemas-microsoft-com:vml" Requires="v">
                <p:oleObj spid="_x0000_s1331" name="Equation" r:id="rId8" imgW="1968500" imgH="254000" progId="Equation.DSMT4">
                  <p:embed/>
                </p:oleObj>
              </mc:Choice>
              <mc:Fallback>
                <p:oleObj name="Equation" r:id="rId8" imgW="1968500" imgH="254000" progId="Equation.DSMT4">
                  <p:embed/>
                  <p:pic>
                    <p:nvPicPr>
                      <p:cNvPr id="0" name="对象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527" y="3324793"/>
                        <a:ext cx="2246032" cy="292961"/>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596157" y="3616670"/>
          <a:ext cx="2376237" cy="303811"/>
        </p:xfrm>
        <a:graphic>
          <a:graphicData uri="http://schemas.openxmlformats.org/presentationml/2006/ole">
            <mc:AlternateContent xmlns:mc="http://schemas.openxmlformats.org/markup-compatibility/2006">
              <mc:Choice xmlns:v="urn:schemas-microsoft-com:vml" Requires="v">
                <p:oleObj spid="_x0000_s1332" name="Equation" r:id="rId10" imgW="2082800" imgH="266700" progId="Equation.DSMT4">
                  <p:embed/>
                </p:oleObj>
              </mc:Choice>
              <mc:Fallback>
                <p:oleObj name="Equation" r:id="rId10" imgW="2082800" imgH="266700" progId="Equation.DSMT4">
                  <p:embed/>
                  <p:pic>
                    <p:nvPicPr>
                      <p:cNvPr id="0" name="对象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6157" y="3616670"/>
                        <a:ext cx="2376237" cy="303811"/>
                      </a:xfrm>
                      <a:prstGeom prst="rect">
                        <a:avLst/>
                      </a:prstGeom>
                      <a:noFill/>
                    </p:spPr>
                  </p:pic>
                </p:oleObj>
              </mc:Fallback>
            </mc:AlternateContent>
          </a:graphicData>
        </a:graphic>
      </p:graphicFrame>
      <p:graphicFrame>
        <p:nvGraphicFramePr>
          <p:cNvPr id="15" name="对象 14"/>
          <p:cNvGraphicFramePr>
            <a:graphicFrameLocks noChangeAspect="1"/>
          </p:cNvGraphicFramePr>
          <p:nvPr/>
        </p:nvGraphicFramePr>
        <p:xfrm>
          <a:off x="596157" y="3923663"/>
          <a:ext cx="3398307" cy="557617"/>
        </p:xfrm>
        <a:graphic>
          <a:graphicData uri="http://schemas.openxmlformats.org/presentationml/2006/ole">
            <mc:AlternateContent xmlns:mc="http://schemas.openxmlformats.org/markup-compatibility/2006">
              <mc:Choice xmlns:v="urn:schemas-microsoft-com:vml" Requires="v">
                <p:oleObj spid="_x0000_s1333" name="Equation" r:id="rId12" imgW="3073400" imgH="508000" progId="Equation.DSMT4">
                  <p:embed/>
                </p:oleObj>
              </mc:Choice>
              <mc:Fallback>
                <p:oleObj name="Equation" r:id="rId12" imgW="3073400" imgH="508000" progId="Equation.DSMT4">
                  <p:embed/>
                  <p:pic>
                    <p:nvPicPr>
                      <p:cNvPr id="0" name="对象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6157" y="3923663"/>
                        <a:ext cx="3398307" cy="557617"/>
                      </a:xfrm>
                      <a:prstGeom prst="rect">
                        <a:avLst/>
                      </a:prstGeom>
                      <a:noFill/>
                    </p:spPr>
                  </p:pic>
                </p:oleObj>
              </mc:Fallback>
            </mc:AlternateContent>
          </a:graphicData>
        </a:graphic>
      </p:graphicFrame>
      <p:graphicFrame>
        <p:nvGraphicFramePr>
          <p:cNvPr id="17" name="对象 16"/>
          <p:cNvGraphicFramePr>
            <a:graphicFrameLocks noChangeAspect="1"/>
          </p:cNvGraphicFramePr>
          <p:nvPr/>
        </p:nvGraphicFramePr>
        <p:xfrm>
          <a:off x="596787" y="4482264"/>
          <a:ext cx="2705656" cy="561551"/>
        </p:xfrm>
        <a:graphic>
          <a:graphicData uri="http://schemas.openxmlformats.org/presentationml/2006/ole">
            <mc:AlternateContent xmlns:mc="http://schemas.openxmlformats.org/markup-compatibility/2006">
              <mc:Choice xmlns:v="urn:schemas-microsoft-com:vml" Requires="v">
                <p:oleObj spid="_x0000_s1334" name="Equation" r:id="rId14" imgW="2527300" imgH="520700" progId="Equation.DSMT4">
                  <p:embed/>
                </p:oleObj>
              </mc:Choice>
              <mc:Fallback>
                <p:oleObj name="Equation" r:id="rId14" imgW="2527300" imgH="520700" progId="Equation.DSMT4">
                  <p:embed/>
                  <p:pic>
                    <p:nvPicPr>
                      <p:cNvPr id="0" name="对象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6787" y="4482264"/>
                        <a:ext cx="2705656" cy="561551"/>
                      </a:xfrm>
                      <a:prstGeom prst="rect">
                        <a:avLst/>
                      </a:prstGeom>
                      <a:noFill/>
                    </p:spPr>
                  </p:pic>
                </p:oleObj>
              </mc:Fallback>
            </mc:AlternateContent>
          </a:graphicData>
        </a:graphic>
      </p:graphicFrame>
      <p:graphicFrame>
        <p:nvGraphicFramePr>
          <p:cNvPr id="20" name="对象 19"/>
          <p:cNvGraphicFramePr>
            <a:graphicFrameLocks noChangeAspect="1"/>
          </p:cNvGraphicFramePr>
          <p:nvPr/>
        </p:nvGraphicFramePr>
        <p:xfrm>
          <a:off x="592763" y="5004175"/>
          <a:ext cx="2246204" cy="490081"/>
        </p:xfrm>
        <a:graphic>
          <a:graphicData uri="http://schemas.openxmlformats.org/presentationml/2006/ole">
            <mc:AlternateContent xmlns:mc="http://schemas.openxmlformats.org/markup-compatibility/2006">
              <mc:Choice xmlns:v="urn:schemas-microsoft-com:vml" Requires="v">
                <p:oleObj spid="_x0000_s1335" name="Equation" r:id="rId16" imgW="2095500" imgH="457200" progId="Equation.DSMT4">
                  <p:embed/>
                </p:oleObj>
              </mc:Choice>
              <mc:Fallback>
                <p:oleObj name="Equation" r:id="rId16" imgW="2095500" imgH="457200" progId="Equation.DSMT4">
                  <p:embed/>
                  <p:pic>
                    <p:nvPicPr>
                      <p:cNvPr id="0" name="对象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2763" y="5004175"/>
                        <a:ext cx="2246204" cy="490081"/>
                      </a:xfrm>
                      <a:prstGeom prst="rect">
                        <a:avLst/>
                      </a:prstGeom>
                      <a:noFill/>
                    </p:spPr>
                  </p:pic>
                </p:oleObj>
              </mc:Fallback>
            </mc:AlternateContent>
          </a:graphicData>
        </a:graphic>
      </p:graphicFrame>
      <p:graphicFrame>
        <p:nvGraphicFramePr>
          <p:cNvPr id="22" name="对象 21"/>
          <p:cNvGraphicFramePr>
            <a:graphicFrameLocks noChangeAspect="1"/>
          </p:cNvGraphicFramePr>
          <p:nvPr/>
        </p:nvGraphicFramePr>
        <p:xfrm>
          <a:off x="602529" y="5511659"/>
          <a:ext cx="1745912" cy="255250"/>
        </p:xfrm>
        <a:graphic>
          <a:graphicData uri="http://schemas.openxmlformats.org/presentationml/2006/ole">
            <mc:AlternateContent xmlns:mc="http://schemas.openxmlformats.org/markup-compatibility/2006">
              <mc:Choice xmlns:v="urn:schemas-microsoft-com:vml" Requires="v">
                <p:oleObj spid="_x0000_s1336" name="Equation" r:id="rId18" imgW="1625600" imgH="241300" progId="Equation.DSMT4">
                  <p:embed/>
                </p:oleObj>
              </mc:Choice>
              <mc:Fallback>
                <p:oleObj name="Equation" r:id="rId18" imgW="1625600" imgH="241300" progId="Equation.DSMT4">
                  <p:embed/>
                  <p:pic>
                    <p:nvPicPr>
                      <p:cNvPr id="0" name="对象 2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2529" y="5511659"/>
                        <a:ext cx="1745912" cy="25525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graphicFrame>
            <p:nvGraphicFramePr>
              <p:cNvPr id="24" name="表格 23"/>
              <p:cNvGraphicFramePr>
                <a:graphicFrameLocks noGrp="1"/>
              </p:cNvGraphicFramePr>
              <p:nvPr>
                <p:extLst>
                  <p:ext uri="{D42A27DB-BD31-4B8C-83A1-F6EECF244321}">
                    <p14:modId xmlns:p14="http://schemas.microsoft.com/office/powerpoint/2010/main" val="1809656392"/>
                  </p:ext>
                </p:extLst>
              </p:nvPr>
            </p:nvGraphicFramePr>
            <p:xfrm>
              <a:off x="6998144" y="1231567"/>
              <a:ext cx="4993167" cy="4988729"/>
            </p:xfrm>
            <a:graphic>
              <a:graphicData uri="http://schemas.openxmlformats.org/drawingml/2006/table">
                <a:tbl>
                  <a:tblPr firstRow="1" firstCol="1" bandRow="1">
                    <a:effectLst>
                      <a:outerShdw blurRad="76200" dir="13500000" sy="23000" kx="1200000" algn="br" rotWithShape="0">
                        <a:prstClr val="black">
                          <a:alpha val="20000"/>
                        </a:prstClr>
                      </a:outerShdw>
                    </a:effectLst>
                    <a:tableStyleId>{3B4B98B0-60AC-42C2-AFA5-B58CD77FA1E5}</a:tableStyleId>
                  </a:tblPr>
                  <a:tblGrid>
                    <a:gridCol w="719334">
                      <a:extLst>
                        <a:ext uri="{9D8B030D-6E8A-4147-A177-3AD203B41FA5}">
                          <a16:colId xmlns:a16="http://schemas.microsoft.com/office/drawing/2014/main" val="20000"/>
                        </a:ext>
                      </a:extLst>
                    </a:gridCol>
                    <a:gridCol w="1358119">
                      <a:extLst>
                        <a:ext uri="{9D8B030D-6E8A-4147-A177-3AD203B41FA5}">
                          <a16:colId xmlns:a16="http://schemas.microsoft.com/office/drawing/2014/main" val="20001"/>
                        </a:ext>
                      </a:extLst>
                    </a:gridCol>
                    <a:gridCol w="781632">
                      <a:extLst>
                        <a:ext uri="{9D8B030D-6E8A-4147-A177-3AD203B41FA5}">
                          <a16:colId xmlns:a16="http://schemas.microsoft.com/office/drawing/2014/main" val="20002"/>
                        </a:ext>
                      </a:extLst>
                    </a:gridCol>
                    <a:gridCol w="2134082">
                      <a:extLst>
                        <a:ext uri="{9D8B030D-6E8A-4147-A177-3AD203B41FA5}">
                          <a16:colId xmlns:a16="http://schemas.microsoft.com/office/drawing/2014/main" val="20003"/>
                        </a:ext>
                      </a:extLst>
                    </a:gridCol>
                  </a:tblGrid>
                  <a:tr h="205984">
                    <a:tc gridSpan="2">
                      <a:txBody>
                        <a:bodyPr/>
                        <a:lstStyle/>
                        <a:p>
                          <a:pPr indent="266700" algn="ctr">
                            <a:lnSpc>
                              <a:spcPct val="150000"/>
                            </a:lnSpc>
                          </a:pPr>
                          <a:r>
                            <a:rPr lang="zh-CN" sz="1050" b="1" kern="100" dirty="0">
                              <a:effectLst/>
                              <a:latin typeface="Times New Roman" panose="02020603050405020304" pitchFamily="18" charset="0"/>
                              <a:cs typeface="Times New Roman" panose="02020603050405020304" pitchFamily="18" charset="0"/>
                            </a:rPr>
                            <a:t>常量</a:t>
                          </a:r>
                          <a:endParaRPr lang="zh-CN" sz="1050" b="1"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hMerge="1">
                      <a:txBody>
                        <a:bodyPr/>
                        <a:lstStyle/>
                        <a:p>
                          <a:endParaRPr lang="zh-CN"/>
                        </a:p>
                      </a:txBody>
                      <a:tcPr/>
                    </a:tc>
                    <a:tc gridSpan="2">
                      <a:txBody>
                        <a:bodyPr/>
                        <a:lstStyle/>
                        <a:p>
                          <a:pPr indent="266700" algn="ctr">
                            <a:lnSpc>
                              <a:spcPct val="150000"/>
                            </a:lnSpc>
                          </a:pPr>
                          <a:r>
                            <a:rPr lang="zh-CN" sz="1050" b="1" kern="100" dirty="0">
                              <a:effectLst/>
                              <a:latin typeface="Times New Roman" panose="02020603050405020304" pitchFamily="18" charset="0"/>
                              <a:cs typeface="Times New Roman" panose="02020603050405020304" pitchFamily="18" charset="0"/>
                            </a:rPr>
                            <a:t>大时间尺度</a:t>
                          </a:r>
                          <a:r>
                            <a:rPr lang="en-US" sz="1050" b="1" kern="100" dirty="0">
                              <a:effectLst/>
                              <a:latin typeface="Times New Roman" panose="02020603050405020304" pitchFamily="18" charset="0"/>
                              <a:cs typeface="Times New Roman" panose="02020603050405020304" pitchFamily="18" charset="0"/>
                            </a:rPr>
                            <a:t>(T)</a:t>
                          </a:r>
                          <a:endParaRPr lang="zh-CN" sz="1050" b="1"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hMerge="1">
                      <a:txBody>
                        <a:bodyPr/>
                        <a:lstStyle/>
                        <a:p>
                          <a:endParaRPr lang="zh-CN"/>
                        </a:p>
                      </a:txBody>
                      <a:tcPr marL="60405" marR="604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4285">
                    <a:tc>
                      <a:txBody>
                        <a:bodyPr/>
                        <a:lstStyle/>
                        <a:p>
                          <a:pPr indent="266700" algn="l">
                            <a:lnSpc>
                              <a:spcPct val="150000"/>
                            </a:lnSpc>
                          </a:pPr>
                          <a:r>
                            <a:rPr lang="zh-CN" sz="1000" b="0" kern="100" dirty="0">
                              <a:effectLst/>
                              <a:latin typeface="Times New Roman" panose="02020603050405020304" pitchFamily="18" charset="0"/>
                              <a:cs typeface="Times New Roman" panose="02020603050405020304" pitchFamily="18" charset="0"/>
                            </a:rPr>
                            <a:t>变量</a:t>
                          </a:r>
                          <a:endParaRPr lang="zh-CN" sz="100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dirty="0">
                              <a:effectLst/>
                              <a:latin typeface="Times New Roman" panose="02020603050405020304" pitchFamily="18" charset="0"/>
                              <a:cs typeface="Times New Roman" panose="02020603050405020304" pitchFamily="18" charset="0"/>
                            </a:rPr>
                            <a:t>含义</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dirty="0">
                              <a:effectLst/>
                              <a:latin typeface="Times New Roman" panose="02020603050405020304" pitchFamily="18" charset="0"/>
                              <a:cs typeface="Times New Roman" panose="02020603050405020304" pitchFamily="18" charset="0"/>
                            </a:rPr>
                            <a:t>变量</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a:effectLst/>
                              <a:latin typeface="Times New Roman" panose="02020603050405020304" pitchFamily="18" charset="0"/>
                              <a:cs typeface="Times New Roman" panose="02020603050405020304" pitchFamily="18" charset="0"/>
                            </a:rPr>
                            <a:t>含义</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1"/>
                      </a:ext>
                    </a:extLst>
                  </a:tr>
                  <a:tr h="279953">
                    <a:tc>
                      <a:txBody>
                        <a:bodyPr/>
                        <a:lstStyle/>
                        <a:p>
                          <a:pPr indent="266700" algn="l">
                            <a:lnSpc>
                              <a:spcPct val="150000"/>
                            </a:lnSpc>
                          </a:pPr>
                          <a:r>
                            <a:rPr lang="en-US" sz="1000" b="0" kern="100" dirty="0">
                              <a:effectLst/>
                              <a:latin typeface="Times New Roman" panose="02020603050405020304" pitchFamily="18" charset="0"/>
                              <a:cs typeface="Times New Roman" panose="02020603050405020304" pitchFamily="18" charset="0"/>
                            </a:rPr>
                            <a:t>t</a:t>
                          </a:r>
                          <a:endParaRPr lang="zh-CN" sz="100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dirty="0">
                              <a:effectLst/>
                              <a:latin typeface="Times New Roman" panose="02020603050405020304" pitchFamily="18" charset="0"/>
                              <a:cs typeface="Times New Roman" panose="02020603050405020304" pitchFamily="18" charset="0"/>
                            </a:rPr>
                            <a:t>第</a:t>
                          </a:r>
                          <a:r>
                            <a:rPr lang="en-US" sz="1050" b="0" kern="100" dirty="0">
                              <a:effectLst/>
                              <a:latin typeface="Times New Roman" panose="02020603050405020304" pitchFamily="18" charset="0"/>
                              <a:cs typeface="Times New Roman" panose="02020603050405020304" pitchFamily="18" charset="0"/>
                            </a:rPr>
                            <a:t>t</a:t>
                          </a:r>
                          <a:r>
                            <a:rPr lang="zh-CN" sz="1050" b="0" kern="100" dirty="0">
                              <a:effectLst/>
                              <a:latin typeface="Times New Roman" panose="02020603050405020304" pitchFamily="18" charset="0"/>
                              <a:cs typeface="Times New Roman" panose="02020603050405020304" pitchFamily="18" charset="0"/>
                            </a:rPr>
                            <a:t>个小时隙</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14:m>
                            <m:oMathPara xmlns:m="http://schemas.openxmlformats.org/officeDocument/2006/math">
                              <m:oMathParaPr>
                                <m:jc m:val="centerGroup"/>
                              </m:oMathParaPr>
                              <m:oMath xmlns:m="http://schemas.openxmlformats.org/officeDocument/2006/math">
                                <m:sSubSup>
                                  <m:sSubSupPr>
                                    <m:ctrlPr>
                                      <a:rPr lang="zh-CN" sz="1050" b="0" i="1" kern="100">
                                        <a:effectLst/>
                                        <a:latin typeface="Cambria Math" panose="02040503050406030204" pitchFamily="18" charset="0"/>
                                      </a:rPr>
                                    </m:ctrlPr>
                                  </m:sSubSupPr>
                                  <m:e>
                                    <m:r>
                                      <a:rPr lang="en-US" sz="1050" b="0" i="1" kern="100" smtClean="0">
                                        <a:effectLst/>
                                        <a:latin typeface="Cambria Math" panose="02040503050406030204" pitchFamily="18" charset="0"/>
                                      </a:rPr>
                                      <m:t>𝛼</m:t>
                                    </m:r>
                                  </m:e>
                                  <m:sub>
                                    <m:r>
                                      <a:rPr lang="en-US" sz="1050" b="0" i="1" kern="100" smtClean="0">
                                        <a:effectLst/>
                                        <a:latin typeface="Cambria Math" panose="02040503050406030204" pitchFamily="18" charset="0"/>
                                      </a:rPr>
                                      <m:t>𝑘</m:t>
                                    </m:r>
                                  </m:sub>
                                  <m:sup>
                                    <m:r>
                                      <a:rPr lang="en-US" sz="1050" b="0" i="1" kern="100" smtClean="0">
                                        <a:effectLst/>
                                        <a:latin typeface="Cambria Math" panose="02040503050406030204" pitchFamily="18" charset="0"/>
                                      </a:rPr>
                                      <m:t>𝑛</m:t>
                                    </m:r>
                                    <m:r>
                                      <a:rPr lang="en-US" sz="1050" b="0" kern="100" smtClean="0">
                                        <a:effectLst/>
                                        <a:latin typeface="Cambria Math" panose="02040503050406030204" pitchFamily="18" charset="0"/>
                                      </a:rPr>
                                      <m:t>,</m:t>
                                    </m:r>
                                    <m:r>
                                      <a:rPr lang="en-US" sz="1050" b="0" i="1" kern="100" smtClean="0">
                                        <a:effectLst/>
                                        <a:latin typeface="Cambria Math" panose="02040503050406030204" pitchFamily="18" charset="0"/>
                                      </a:rPr>
                                      <m:t>𝑇</m:t>
                                    </m:r>
                                  </m:sup>
                                </m:sSubSup>
                              </m:oMath>
                            </m:oMathPara>
                          </a14:m>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a:effectLst/>
                              <a:latin typeface="Times New Roman" panose="02020603050405020304" pitchFamily="18" charset="0"/>
                              <a:cs typeface="Times New Roman" panose="02020603050405020304" pitchFamily="18" charset="0"/>
                            </a:rPr>
                            <a:t>链路选择</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2"/>
                      </a:ext>
                    </a:extLst>
                  </a:tr>
                  <a:tr h="256066">
                    <a:tc>
                      <a:txBody>
                        <a:bodyPr/>
                        <a:lstStyle/>
                        <a:p>
                          <a:pPr indent="266700" algn="l">
                            <a:lnSpc>
                              <a:spcPct val="150000"/>
                            </a:lnSpc>
                          </a:pPr>
                          <a:r>
                            <a:rPr lang="en-US" sz="1000" b="0" kern="100" dirty="0">
                              <a:effectLst/>
                              <a:latin typeface="Times New Roman" panose="02020603050405020304" pitchFamily="18" charset="0"/>
                              <a:cs typeface="Times New Roman" panose="02020603050405020304" pitchFamily="18" charset="0"/>
                            </a:rPr>
                            <a:t>T</a:t>
                          </a:r>
                          <a:endParaRPr lang="zh-CN" sz="100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a:effectLst/>
                              <a:latin typeface="Times New Roman" panose="02020603050405020304" pitchFamily="18" charset="0"/>
                              <a:cs typeface="Times New Roman" panose="02020603050405020304" pitchFamily="18" charset="0"/>
                            </a:rPr>
                            <a:t>第</a:t>
                          </a:r>
                          <a:r>
                            <a:rPr lang="en-US" sz="1050" b="0" kern="100">
                              <a:effectLst/>
                              <a:latin typeface="Times New Roman" panose="02020603050405020304" pitchFamily="18" charset="0"/>
                              <a:cs typeface="Times New Roman" panose="02020603050405020304" pitchFamily="18" charset="0"/>
                            </a:rPr>
                            <a:t>T</a:t>
                          </a:r>
                          <a:r>
                            <a:rPr lang="zh-CN" sz="1050" b="0" kern="100">
                              <a:effectLst/>
                              <a:latin typeface="Times New Roman" panose="02020603050405020304" pitchFamily="18" charset="0"/>
                              <a:cs typeface="Times New Roman" panose="02020603050405020304" pitchFamily="18" charset="0"/>
                            </a:rPr>
                            <a:t>个大时隙</a:t>
                          </a:r>
                          <a:endParaRPr lang="zh-CN" sz="1050" b="0" kern="10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14:m>
                            <m:oMathPara xmlns:m="http://schemas.openxmlformats.org/officeDocument/2006/math">
                              <m:oMathParaPr>
                                <m:jc m:val="centerGroup"/>
                              </m:oMathParaPr>
                              <m:oMath xmlns:m="http://schemas.openxmlformats.org/officeDocument/2006/math">
                                <m:sSubSup>
                                  <m:sSubSupPr>
                                    <m:ctrlPr>
                                      <a:rPr lang="zh-CN" sz="1050" b="0" i="1" kern="100">
                                        <a:effectLst/>
                                        <a:latin typeface="Cambria Math" panose="02040503050406030204" pitchFamily="18" charset="0"/>
                                      </a:rPr>
                                    </m:ctrlPr>
                                  </m:sSubSupPr>
                                  <m:e>
                                    <m:r>
                                      <a:rPr lang="en-US" sz="1050" b="0" i="1" kern="100" smtClean="0">
                                        <a:effectLst/>
                                        <a:latin typeface="Cambria Math" panose="02040503050406030204" pitchFamily="18" charset="0"/>
                                      </a:rPr>
                                      <m:t>𝑎</m:t>
                                    </m:r>
                                  </m:e>
                                  <m:sub>
                                    <m:r>
                                      <a:rPr lang="en-US" sz="1050" b="0" i="1" kern="100" smtClean="0">
                                        <a:effectLst/>
                                        <a:latin typeface="Cambria Math" panose="02040503050406030204" pitchFamily="18" charset="0"/>
                                      </a:rPr>
                                      <m:t>𝑘</m:t>
                                    </m:r>
                                  </m:sub>
                                  <m:sup>
                                    <m:r>
                                      <a:rPr lang="en-US" sz="1050" b="0" i="1" kern="100" smtClean="0">
                                        <a:effectLst/>
                                        <a:latin typeface="Cambria Math" panose="02040503050406030204" pitchFamily="18" charset="0"/>
                                      </a:rPr>
                                      <m:t>𝑇</m:t>
                                    </m:r>
                                  </m:sup>
                                </m:sSubSup>
                              </m:oMath>
                            </m:oMathPara>
                          </a14:m>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a:effectLst/>
                              <a:latin typeface="Times New Roman" panose="02020603050405020304" pitchFamily="18" charset="0"/>
                              <a:cs typeface="Times New Roman" panose="02020603050405020304" pitchFamily="18" charset="0"/>
                            </a:rPr>
                            <a:t>子任务分割比例</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3"/>
                      </a:ext>
                    </a:extLst>
                  </a:tr>
                  <a:tr h="543371">
                    <a:tc>
                      <a:txBody>
                        <a:bodyPr/>
                        <a:lstStyle/>
                        <a:p>
                          <a:pPr indent="266700" algn="l">
                            <a:lnSpc>
                              <a:spcPct val="150000"/>
                            </a:lnSpc>
                          </a:pPr>
                          <a14:m>
                            <m:oMathPara xmlns:m="http://schemas.openxmlformats.org/officeDocument/2006/math">
                              <m:oMathParaPr>
                                <m:jc m:val="centerGroup"/>
                              </m:oMathParaPr>
                              <m:oMath xmlns:m="http://schemas.openxmlformats.org/officeDocument/2006/math">
                                <m:r>
                                  <a:rPr lang="en-US" sz="1000" b="0" i="1" kern="100" smtClean="0">
                                    <a:effectLst/>
                                    <a:latin typeface="Cambria Math" panose="02040503050406030204" pitchFamily="18" charset="0"/>
                                  </a:rPr>
                                  <m:t>𝜇</m:t>
                                </m:r>
                              </m:oMath>
                            </m:oMathPara>
                          </a14:m>
                          <a:endParaRPr lang="zh-CN" sz="100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dirty="0">
                              <a:effectLst/>
                              <a:latin typeface="Times New Roman" panose="02020603050405020304" pitchFamily="18" charset="0"/>
                              <a:cs typeface="Times New Roman" panose="02020603050405020304" pitchFamily="18" charset="0"/>
                            </a:rPr>
                            <a:t>小时隙长度</a:t>
                          </a:r>
                        </a:p>
                        <a:p>
                          <a:pPr indent="266700" algn="l">
                            <a:lnSpc>
                              <a:spcPct val="150000"/>
                            </a:lnSpc>
                          </a:pPr>
                          <a14:m>
                            <m:oMath xmlns:m="http://schemas.openxmlformats.org/officeDocument/2006/math">
                              <m:r>
                                <a:rPr lang="en-US" sz="1050" b="0" i="1" kern="100" smtClean="0">
                                  <a:effectLst/>
                                  <a:latin typeface="Cambria Math" panose="02040503050406030204" pitchFamily="18" charset="0"/>
                                </a:rPr>
                                <m:t>𝛺</m:t>
                              </m:r>
                              <m:r>
                                <a:rPr lang="en-US" sz="1050" b="0" kern="100" smtClean="0">
                                  <a:effectLst/>
                                  <a:latin typeface="Cambria Math" panose="02040503050406030204" pitchFamily="18" charset="0"/>
                                </a:rPr>
                                <m:t>=</m:t>
                              </m:r>
                              <m:r>
                                <a:rPr lang="en-US" sz="1050" b="0" i="1" kern="100" smtClean="0">
                                  <a:effectLst/>
                                  <a:latin typeface="Cambria Math" panose="02040503050406030204" pitchFamily="18" charset="0"/>
                                </a:rPr>
                                <m:t>𝜇</m:t>
                              </m:r>
                              <m:r>
                                <a:rPr lang="en-US" sz="1050" b="0" i="1" kern="100" smtClean="0">
                                  <a:effectLst/>
                                  <a:latin typeface="Cambria Math" panose="02040503050406030204" pitchFamily="18" charset="0"/>
                                </a:rPr>
                                <m:t>𝐶𝑜𝑛</m:t>
                              </m:r>
                              <m:r>
                                <a:rPr lang="en-US" sz="1050" b="0" kern="100" smtClean="0">
                                  <a:effectLst/>
                                  <a:latin typeface="Cambria Math" panose="02040503050406030204" pitchFamily="18" charset="0"/>
                                </a:rPr>
                                <m:t>,(</m:t>
                              </m:r>
                              <m:r>
                                <a:rPr lang="en-US" sz="1050" b="0" i="1" kern="100" smtClean="0">
                                  <a:effectLst/>
                                  <a:latin typeface="Cambria Math" panose="02040503050406030204" pitchFamily="18" charset="0"/>
                                </a:rPr>
                                <m:t>𝐶𝑜𝑛</m:t>
                              </m:r>
                              <m:r>
                                <a:rPr lang="zh-CN" altLang="en-US" sz="1050" b="0" kern="100" smtClean="0">
                                  <a:effectLst/>
                                  <a:latin typeface="Cambria Math" panose="02040503050406030204" pitchFamily="18" charset="0"/>
                                </a:rPr>
                                <m:t>为常数</m:t>
                              </m:r>
                            </m:oMath>
                          </a14:m>
                          <a:r>
                            <a:rPr lang="en-US" sz="1050" b="0" kern="100" dirty="0">
                              <a:effectLst/>
                              <a:latin typeface="Times New Roman" panose="02020603050405020304" pitchFamily="18" charset="0"/>
                              <a:cs typeface="Times New Roman" panose="02020603050405020304" pitchFamily="18" charset="0"/>
                            </a:rPr>
                            <a:t>)</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14:m>
                            <m:oMathPara xmlns:m="http://schemas.openxmlformats.org/officeDocument/2006/math">
                              <m:oMathParaPr>
                                <m:jc m:val="centerGroup"/>
                              </m:oMathParaPr>
                              <m:oMath xmlns:m="http://schemas.openxmlformats.org/officeDocument/2006/math">
                                <m:sSubSup>
                                  <m:sSubSupPr>
                                    <m:ctrlPr>
                                      <a:rPr lang="zh-CN" sz="1050" b="0" i="1" kern="100">
                                        <a:effectLst/>
                                        <a:latin typeface="Cambria Math" panose="02040503050406030204" pitchFamily="18" charset="0"/>
                                      </a:rPr>
                                    </m:ctrlPr>
                                  </m:sSubSupPr>
                                  <m:e>
                                    <m:r>
                                      <a:rPr lang="en-US" sz="1050" b="0" i="1" kern="100" smtClean="0">
                                        <a:effectLst/>
                                        <a:latin typeface="Cambria Math" panose="02040503050406030204" pitchFamily="18" charset="0"/>
                                      </a:rPr>
                                      <m:t>𝑓</m:t>
                                    </m:r>
                                  </m:e>
                                  <m:sub>
                                    <m:r>
                                      <a:rPr lang="en-US" sz="1050" b="0" i="1" kern="100" smtClean="0">
                                        <a:effectLst/>
                                        <a:latin typeface="Cambria Math" panose="02040503050406030204" pitchFamily="18" charset="0"/>
                                      </a:rPr>
                                      <m:t>𝑘</m:t>
                                    </m:r>
                                  </m:sub>
                                  <m:sup>
                                    <m:r>
                                      <a:rPr lang="en-US" sz="1050" b="0" i="1" kern="100" smtClean="0">
                                        <a:effectLst/>
                                        <a:latin typeface="Cambria Math" panose="02040503050406030204" pitchFamily="18" charset="0"/>
                                      </a:rPr>
                                      <m:t>𝑛</m:t>
                                    </m:r>
                                    <m:r>
                                      <a:rPr lang="en-US" sz="1050" b="0" kern="100" smtClean="0">
                                        <a:effectLst/>
                                        <a:latin typeface="Cambria Math" panose="02040503050406030204" pitchFamily="18" charset="0"/>
                                      </a:rPr>
                                      <m:t>,</m:t>
                                    </m:r>
                                    <m:r>
                                      <a:rPr lang="en-US" sz="1050" b="0" i="1" kern="100" smtClean="0">
                                        <a:effectLst/>
                                        <a:latin typeface="Cambria Math" panose="02040503050406030204" pitchFamily="18" charset="0"/>
                                      </a:rPr>
                                      <m:t>𝑇</m:t>
                                    </m:r>
                                  </m:sup>
                                </m:sSubSup>
                              </m:oMath>
                            </m:oMathPara>
                          </a14:m>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dirty="0">
                              <a:effectLst/>
                              <a:latin typeface="Times New Roman" panose="02020603050405020304" pitchFamily="18" charset="0"/>
                              <a:cs typeface="Times New Roman" panose="02020603050405020304" pitchFamily="18" charset="0"/>
                            </a:rPr>
                            <a:t>第</a:t>
                          </a:r>
                          <a:r>
                            <a:rPr lang="en-US" sz="1050" b="0" kern="100" dirty="0">
                              <a:effectLst/>
                              <a:latin typeface="Times New Roman" panose="02020603050405020304" pitchFamily="18" charset="0"/>
                              <a:cs typeface="Times New Roman" panose="02020603050405020304" pitchFamily="18" charset="0"/>
                            </a:rPr>
                            <a:t>n</a:t>
                          </a:r>
                          <a:r>
                            <a:rPr lang="zh-CN" sz="1050" b="0" kern="100" dirty="0">
                              <a:effectLst/>
                              <a:latin typeface="Times New Roman" panose="02020603050405020304" pitchFamily="18" charset="0"/>
                              <a:cs typeface="Times New Roman" panose="02020603050405020304" pitchFamily="18" charset="0"/>
                            </a:rPr>
                            <a:t>个接入网络被分配的计算资源</a:t>
                          </a:r>
                          <a:r>
                            <a:rPr lang="en-US" sz="1050" b="0" kern="100" dirty="0">
                              <a:effectLst/>
                              <a:latin typeface="Times New Roman" panose="02020603050405020304" pitchFamily="18" charset="0"/>
                              <a:cs typeface="Times New Roman" panose="02020603050405020304" pitchFamily="18" charset="0"/>
                            </a:rPr>
                            <a:t>(CPU cycles)</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4"/>
                      </a:ext>
                    </a:extLst>
                  </a:tr>
                  <a:tr h="205984">
                    <a:tc>
                      <a:txBody>
                        <a:bodyPr/>
                        <a:lstStyle/>
                        <a:p>
                          <a:pPr indent="266700" algn="l">
                            <a:lnSpc>
                              <a:spcPct val="150000"/>
                            </a:lnSpc>
                          </a:pPr>
                          <a:r>
                            <a:rPr lang="en-US" sz="1000" b="0" kern="100" dirty="0">
                              <a:effectLst/>
                              <a:latin typeface="Times New Roman" panose="02020603050405020304" pitchFamily="18" charset="0"/>
                              <a:cs typeface="Times New Roman" panose="02020603050405020304" pitchFamily="18" charset="0"/>
                            </a:rPr>
                            <a:t>Ω</a:t>
                          </a:r>
                          <a:endParaRPr lang="zh-CN" sz="100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dirty="0">
                              <a:effectLst/>
                              <a:latin typeface="Times New Roman" panose="02020603050405020304" pitchFamily="18" charset="0"/>
                              <a:cs typeface="Times New Roman" panose="02020603050405020304" pitchFamily="18" charset="0"/>
                            </a:rPr>
                            <a:t>大时隙长度</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gridSpan="2">
                      <a:txBody>
                        <a:bodyPr/>
                        <a:lstStyle/>
                        <a:p>
                          <a:pPr indent="266700" algn="ctr">
                            <a:lnSpc>
                              <a:spcPct val="150000"/>
                            </a:lnSpc>
                          </a:pPr>
                          <a:r>
                            <a:rPr lang="zh-CN" sz="1050" b="1" kern="100" dirty="0">
                              <a:effectLst/>
                              <a:latin typeface="Times New Roman" panose="02020603050405020304" pitchFamily="18" charset="0"/>
                              <a:cs typeface="Times New Roman" panose="02020603050405020304" pitchFamily="18" charset="0"/>
                            </a:rPr>
                            <a:t>小时间尺度</a:t>
                          </a:r>
                          <a:r>
                            <a:rPr lang="en-US" sz="1050" b="1" kern="100" dirty="0">
                              <a:effectLst/>
                              <a:latin typeface="Times New Roman" panose="02020603050405020304" pitchFamily="18" charset="0"/>
                              <a:cs typeface="Times New Roman" panose="02020603050405020304" pitchFamily="18" charset="0"/>
                            </a:rPr>
                            <a:t>(t)</a:t>
                          </a:r>
                          <a:endParaRPr lang="zh-CN" sz="1050" b="1"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hMerge="1">
                      <a:txBody>
                        <a:bodyPr/>
                        <a:lstStyle/>
                        <a:p>
                          <a:endParaRPr lang="zh-CN"/>
                        </a:p>
                      </a:txBody>
                      <a:tcPr marL="60405" marR="604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62436">
                    <a:tc>
                      <a:txBody>
                        <a:bodyPr/>
                        <a:lstStyle/>
                        <a:p>
                          <a:pPr indent="266700" algn="l">
                            <a:lnSpc>
                              <a:spcPct val="150000"/>
                            </a:lnSpc>
                          </a:pPr>
                          <a:r>
                            <a:rPr lang="en-US" sz="1000" b="0" kern="100" dirty="0">
                              <a:effectLst/>
                              <a:latin typeface="Times New Roman" panose="02020603050405020304" pitchFamily="18" charset="0"/>
                              <a:cs typeface="Times New Roman" panose="02020603050405020304" pitchFamily="18" charset="0"/>
                            </a:rPr>
                            <a:t>k</a:t>
                          </a:r>
                          <a:endParaRPr lang="zh-CN" sz="100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a:effectLst/>
                              <a:latin typeface="Times New Roman" panose="02020603050405020304" pitchFamily="18" charset="0"/>
                              <a:cs typeface="Times New Roman" panose="02020603050405020304" pitchFamily="18" charset="0"/>
                            </a:rPr>
                            <a:t>第</a:t>
                          </a:r>
                          <a:r>
                            <a:rPr lang="en-US" sz="1050" b="0" kern="100">
                              <a:effectLst/>
                              <a:latin typeface="Times New Roman" panose="02020603050405020304" pitchFamily="18" charset="0"/>
                              <a:cs typeface="Times New Roman" panose="02020603050405020304" pitchFamily="18" charset="0"/>
                            </a:rPr>
                            <a:t>k</a:t>
                          </a:r>
                          <a:r>
                            <a:rPr lang="zh-CN" sz="1050" b="0" kern="100">
                              <a:effectLst/>
                              <a:latin typeface="Times New Roman" panose="02020603050405020304" pitchFamily="18" charset="0"/>
                              <a:cs typeface="Times New Roman" panose="02020603050405020304" pitchFamily="18" charset="0"/>
                            </a:rPr>
                            <a:t>个车辆</a:t>
                          </a:r>
                          <a:endParaRPr lang="zh-CN" sz="1050" b="0" kern="10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14:m>
                            <m:oMathPara xmlns:m="http://schemas.openxmlformats.org/officeDocument/2006/math">
                              <m:oMathParaPr>
                                <m:jc m:val="centerGroup"/>
                              </m:oMathParaPr>
                              <m:oMath xmlns:m="http://schemas.openxmlformats.org/officeDocument/2006/math">
                                <m:sSubSup>
                                  <m:sSubSupPr>
                                    <m:ctrlPr>
                                      <a:rPr lang="zh-CN" sz="1050" b="0" i="1" kern="100">
                                        <a:effectLst/>
                                        <a:latin typeface="Cambria Math" panose="02040503050406030204" pitchFamily="18" charset="0"/>
                                      </a:rPr>
                                    </m:ctrlPr>
                                  </m:sSubSupPr>
                                  <m:e>
                                    <m:r>
                                      <a:rPr lang="en-US" sz="1050" b="0" i="1" kern="100" smtClean="0">
                                        <a:effectLst/>
                                        <a:latin typeface="Cambria Math" panose="02040503050406030204" pitchFamily="18" charset="0"/>
                                      </a:rPr>
                                      <m:t>𝐴</m:t>
                                    </m:r>
                                  </m:e>
                                  <m:sub>
                                    <m:r>
                                      <a:rPr lang="en-US" sz="1050" b="0" i="1" kern="100" smtClean="0">
                                        <a:effectLst/>
                                        <a:latin typeface="Cambria Math" panose="02040503050406030204" pitchFamily="18" charset="0"/>
                                      </a:rPr>
                                      <m:t>𝑘</m:t>
                                    </m:r>
                                  </m:sub>
                                  <m:sup>
                                    <m:r>
                                      <a:rPr lang="en-US" sz="1050" b="0" i="1" kern="100" smtClean="0">
                                        <a:effectLst/>
                                        <a:latin typeface="Cambria Math" panose="02040503050406030204" pitchFamily="18" charset="0"/>
                                      </a:rPr>
                                      <m:t>𝑇</m:t>
                                    </m:r>
                                    <m:r>
                                      <a:rPr lang="en-US" sz="1050" b="0" kern="100" smtClean="0">
                                        <a:effectLst/>
                                        <a:latin typeface="Cambria Math" panose="02040503050406030204" pitchFamily="18" charset="0"/>
                                      </a:rPr>
                                      <m:t>,</m:t>
                                    </m:r>
                                    <m:r>
                                      <a:rPr lang="en-US" sz="1050" b="0" i="1" kern="100" smtClean="0">
                                        <a:effectLst/>
                                        <a:latin typeface="Cambria Math" panose="02040503050406030204" pitchFamily="18" charset="0"/>
                                      </a:rPr>
                                      <m:t>𝑡</m:t>
                                    </m:r>
                                  </m:sup>
                                </m:sSubSup>
                              </m:oMath>
                            </m:oMathPara>
                          </a14:m>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a:effectLst/>
                              <a:latin typeface="Times New Roman" panose="02020603050405020304" pitchFamily="18" charset="0"/>
                              <a:cs typeface="Times New Roman" panose="02020603050405020304" pitchFamily="18" charset="0"/>
                            </a:rPr>
                            <a:t>任务大小</a:t>
                          </a:r>
                          <a:r>
                            <a:rPr lang="en-US" sz="1050" b="0" kern="100">
                              <a:effectLst/>
                              <a:latin typeface="Times New Roman" panose="02020603050405020304" pitchFamily="18" charset="0"/>
                              <a:cs typeface="Times New Roman" panose="02020603050405020304" pitchFamily="18" charset="0"/>
                            </a:rPr>
                            <a:t>(bit)</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6"/>
                      </a:ext>
                    </a:extLst>
                  </a:tr>
                  <a:tr h="354285">
                    <a:tc>
                      <a:txBody>
                        <a:bodyPr/>
                        <a:lstStyle/>
                        <a:p>
                          <a:pPr indent="266700" algn="l">
                            <a:lnSpc>
                              <a:spcPct val="150000"/>
                            </a:lnSpc>
                          </a:pPr>
                          <a:r>
                            <a:rPr lang="en-US" sz="1000" b="0" kern="100" dirty="0">
                              <a:effectLst/>
                              <a:latin typeface="Times New Roman" panose="02020603050405020304" pitchFamily="18" charset="0"/>
                              <a:cs typeface="Times New Roman" panose="02020603050405020304" pitchFamily="18" charset="0"/>
                            </a:rPr>
                            <a:t>n</a:t>
                          </a:r>
                          <a:endParaRPr lang="zh-CN" sz="100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a:effectLst/>
                              <a:latin typeface="Times New Roman" panose="02020603050405020304" pitchFamily="18" charset="0"/>
                              <a:cs typeface="Times New Roman" panose="02020603050405020304" pitchFamily="18" charset="0"/>
                            </a:rPr>
                            <a:t>第</a:t>
                          </a:r>
                          <a:r>
                            <a:rPr lang="en-US" sz="1050" b="0" kern="100">
                              <a:effectLst/>
                              <a:latin typeface="Times New Roman" panose="02020603050405020304" pitchFamily="18" charset="0"/>
                              <a:cs typeface="Times New Roman" panose="02020603050405020304" pitchFamily="18" charset="0"/>
                            </a:rPr>
                            <a:t>n</a:t>
                          </a:r>
                          <a:r>
                            <a:rPr lang="zh-CN" sz="1050" b="0" kern="100">
                              <a:effectLst/>
                              <a:latin typeface="Times New Roman" panose="02020603050405020304" pitchFamily="18" charset="0"/>
                              <a:cs typeface="Times New Roman" panose="02020603050405020304" pitchFamily="18" charset="0"/>
                            </a:rPr>
                            <a:t>个接入网络</a:t>
                          </a:r>
                          <a:endParaRPr lang="zh-CN" sz="1050" b="0" kern="10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14:m>
                            <m:oMathPara xmlns:m="http://schemas.openxmlformats.org/officeDocument/2006/math">
                              <m:oMathParaPr>
                                <m:jc m:val="centerGroup"/>
                              </m:oMathParaPr>
                              <m:oMath xmlns:m="http://schemas.openxmlformats.org/officeDocument/2006/math">
                                <m:sSubSup>
                                  <m:sSubSupPr>
                                    <m:ctrlPr>
                                      <a:rPr lang="zh-CN" sz="1050" b="0" i="1" kern="100">
                                        <a:effectLst/>
                                        <a:latin typeface="Cambria Math" panose="02040503050406030204" pitchFamily="18" charset="0"/>
                                      </a:rPr>
                                    </m:ctrlPr>
                                  </m:sSubSupPr>
                                  <m:e>
                                    <m:r>
                                      <a:rPr lang="en-US" sz="1050" b="0" i="1" kern="100" smtClean="0">
                                        <a:effectLst/>
                                        <a:latin typeface="Cambria Math" panose="02040503050406030204" pitchFamily="18" charset="0"/>
                                      </a:rPr>
                                      <m:t>𝐼</m:t>
                                    </m:r>
                                  </m:e>
                                  <m:sub>
                                    <m:r>
                                      <a:rPr lang="en-US" sz="1050" b="0" i="1" kern="100" smtClean="0">
                                        <a:effectLst/>
                                        <a:latin typeface="Cambria Math" panose="02040503050406030204" pitchFamily="18" charset="0"/>
                                      </a:rPr>
                                      <m:t>𝑘</m:t>
                                    </m:r>
                                  </m:sub>
                                  <m:sup>
                                    <m:r>
                                      <a:rPr lang="en-US" sz="1050" b="0" i="1" kern="100" smtClean="0">
                                        <a:effectLst/>
                                        <a:latin typeface="Cambria Math" panose="02040503050406030204" pitchFamily="18" charset="0"/>
                                      </a:rPr>
                                      <m:t>𝑇</m:t>
                                    </m:r>
                                    <m:r>
                                      <a:rPr lang="en-US" sz="1050" b="0" kern="100" smtClean="0">
                                        <a:effectLst/>
                                        <a:latin typeface="Cambria Math" panose="02040503050406030204" pitchFamily="18" charset="0"/>
                                      </a:rPr>
                                      <m:t>,</m:t>
                                    </m:r>
                                    <m:r>
                                      <a:rPr lang="en-US" sz="1050" b="0" i="1" kern="100" smtClean="0">
                                        <a:effectLst/>
                                        <a:latin typeface="Cambria Math" panose="02040503050406030204" pitchFamily="18" charset="0"/>
                                      </a:rPr>
                                      <m:t>𝑡</m:t>
                                    </m:r>
                                  </m:sup>
                                </m:sSubSup>
                              </m:oMath>
                            </m:oMathPara>
                          </a14:m>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dirty="0">
                              <a:effectLst/>
                              <a:latin typeface="Times New Roman" panose="02020603050405020304" pitchFamily="18" charset="0"/>
                              <a:cs typeface="Times New Roman" panose="02020603050405020304" pitchFamily="18" charset="0"/>
                            </a:rPr>
                            <a:t>完成任务所需要的</a:t>
                          </a:r>
                          <a:r>
                            <a:rPr lang="en-US" sz="1050" b="0" kern="100" dirty="0">
                              <a:effectLst/>
                              <a:latin typeface="Times New Roman" panose="02020603050405020304" pitchFamily="18" charset="0"/>
                              <a:cs typeface="Times New Roman" panose="02020603050405020304" pitchFamily="18" charset="0"/>
                            </a:rPr>
                            <a:t>CPU cycles(</a:t>
                          </a:r>
                          <a:r>
                            <a:rPr lang="zh-CN" sz="1050" b="0" kern="100" dirty="0">
                              <a:effectLst/>
                              <a:latin typeface="Times New Roman" panose="02020603050405020304" pitchFamily="18" charset="0"/>
                              <a:cs typeface="Times New Roman" panose="02020603050405020304" pitchFamily="18" charset="0"/>
                            </a:rPr>
                            <a:t>与任务大小正相关</a:t>
                          </a:r>
                          <a:r>
                            <a:rPr lang="en-US" sz="1050" b="0" kern="100" dirty="0">
                              <a:effectLst/>
                              <a:latin typeface="Times New Roman" panose="02020603050405020304" pitchFamily="18" charset="0"/>
                              <a:cs typeface="Times New Roman" panose="02020603050405020304" pitchFamily="18" charset="0"/>
                            </a:rPr>
                            <a:t>)</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7"/>
                      </a:ext>
                    </a:extLst>
                  </a:tr>
                  <a:tr h="279953">
                    <a:tc>
                      <a:txBody>
                        <a:bodyPr/>
                        <a:lstStyle/>
                        <a:p>
                          <a:pPr indent="266700" algn="l">
                            <a:lnSpc>
                              <a:spcPct val="150000"/>
                            </a:lnSpc>
                          </a:pPr>
                          <a14:m>
                            <m:oMathPara xmlns:m="http://schemas.openxmlformats.org/officeDocument/2006/math">
                              <m:oMathParaPr>
                                <m:jc m:val="centerGroup"/>
                              </m:oMathParaPr>
                              <m:oMath xmlns:m="http://schemas.openxmlformats.org/officeDocument/2006/math">
                                <m:sSup>
                                  <m:sSupPr>
                                    <m:ctrlPr>
                                      <a:rPr lang="zh-CN" sz="1000" b="0" i="1" kern="100">
                                        <a:effectLst/>
                                        <a:latin typeface="Cambria Math" panose="02040503050406030204" pitchFamily="18" charset="0"/>
                                      </a:rPr>
                                    </m:ctrlPr>
                                  </m:sSupPr>
                                  <m:e>
                                    <m:r>
                                      <a:rPr lang="en-US" sz="1000" b="0" i="1" kern="100" smtClean="0">
                                        <a:effectLst/>
                                        <a:latin typeface="Cambria Math" panose="02040503050406030204" pitchFamily="18" charset="0"/>
                                      </a:rPr>
                                      <m:t>𝐵</m:t>
                                    </m:r>
                                  </m:e>
                                  <m:sup>
                                    <m:r>
                                      <a:rPr lang="en-US" sz="1000" b="0" i="1" kern="100" smtClean="0">
                                        <a:effectLst/>
                                        <a:latin typeface="Cambria Math" panose="02040503050406030204" pitchFamily="18" charset="0"/>
                                      </a:rPr>
                                      <m:t>𝑛</m:t>
                                    </m:r>
                                  </m:sup>
                                </m:sSup>
                              </m:oMath>
                            </m:oMathPara>
                          </a14:m>
                          <a:endParaRPr lang="zh-CN" sz="100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dirty="0">
                              <a:effectLst/>
                              <a:latin typeface="Times New Roman" panose="02020603050405020304" pitchFamily="18" charset="0"/>
                              <a:cs typeface="Times New Roman" panose="02020603050405020304" pitchFamily="18" charset="0"/>
                            </a:rPr>
                            <a:t>不同接入网络的传输带宽</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14:m>
                            <m:oMathPara xmlns:m="http://schemas.openxmlformats.org/officeDocument/2006/math">
                              <m:oMathParaPr>
                                <m:jc m:val="centerGroup"/>
                              </m:oMathParaPr>
                              <m:oMath xmlns:m="http://schemas.openxmlformats.org/officeDocument/2006/math">
                                <m:sSubSup>
                                  <m:sSubSupPr>
                                    <m:ctrlPr>
                                      <a:rPr lang="zh-CN" sz="1050" b="0" i="1" kern="100">
                                        <a:effectLst/>
                                        <a:latin typeface="Cambria Math" panose="02040503050406030204" pitchFamily="18" charset="0"/>
                                      </a:rPr>
                                    </m:ctrlPr>
                                  </m:sSubSupPr>
                                  <m:e>
                                    <m:r>
                                      <a:rPr lang="en-US" sz="1050" b="0" i="1" kern="100" smtClean="0">
                                        <a:effectLst/>
                                        <a:latin typeface="Cambria Math" panose="02040503050406030204" pitchFamily="18" charset="0"/>
                                      </a:rPr>
                                      <m:t>𝑇</m:t>
                                    </m:r>
                                  </m:e>
                                  <m:sub>
                                    <m:r>
                                      <a:rPr lang="en-US" sz="1050" b="0" i="1" kern="100" smtClean="0">
                                        <a:effectLst/>
                                        <a:latin typeface="Cambria Math" panose="02040503050406030204" pitchFamily="18" charset="0"/>
                                      </a:rPr>
                                      <m:t>𝑘</m:t>
                                    </m:r>
                                    <m:r>
                                      <a:rPr lang="en-US" sz="1050" b="0" kern="100" smtClean="0">
                                        <a:effectLst/>
                                        <a:latin typeface="Cambria Math" panose="02040503050406030204" pitchFamily="18" charset="0"/>
                                      </a:rPr>
                                      <m:t>,</m:t>
                                    </m:r>
                                    <m:r>
                                      <a:rPr lang="en-US" sz="1050" b="0" i="1" kern="100" smtClean="0">
                                        <a:effectLst/>
                                        <a:latin typeface="Cambria Math" panose="02040503050406030204" pitchFamily="18" charset="0"/>
                                      </a:rPr>
                                      <m:t>𝑚𝑎𝑥</m:t>
                                    </m:r>
                                  </m:sub>
                                  <m:sup>
                                    <m:r>
                                      <a:rPr lang="en-US" sz="1050" b="0" i="1" kern="100" smtClean="0">
                                        <a:effectLst/>
                                        <a:latin typeface="Cambria Math" panose="02040503050406030204" pitchFamily="18" charset="0"/>
                                      </a:rPr>
                                      <m:t>𝑇</m:t>
                                    </m:r>
                                    <m:r>
                                      <a:rPr lang="en-US" sz="1050" b="0" kern="100" smtClean="0">
                                        <a:effectLst/>
                                        <a:latin typeface="Cambria Math" panose="02040503050406030204" pitchFamily="18" charset="0"/>
                                      </a:rPr>
                                      <m:t>,</m:t>
                                    </m:r>
                                    <m:r>
                                      <a:rPr lang="en-US" sz="1050" b="0" i="1" kern="100" smtClean="0">
                                        <a:effectLst/>
                                        <a:latin typeface="Cambria Math" panose="02040503050406030204" pitchFamily="18" charset="0"/>
                                      </a:rPr>
                                      <m:t>𝑡</m:t>
                                    </m:r>
                                  </m:sup>
                                </m:sSubSup>
                              </m:oMath>
                            </m:oMathPara>
                          </a14:m>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a:effectLst/>
                              <a:latin typeface="Times New Roman" panose="02020603050405020304" pitchFamily="18" charset="0"/>
                              <a:cs typeface="Times New Roman" panose="02020603050405020304" pitchFamily="18" charset="0"/>
                            </a:rPr>
                            <a:t>最大容忍时延</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8"/>
                      </a:ext>
                    </a:extLst>
                  </a:tr>
                  <a:tr h="435297">
                    <a:tc>
                      <a:txBody>
                        <a:bodyPr/>
                        <a:lstStyle/>
                        <a:p>
                          <a:pPr indent="266700" algn="l">
                            <a:lnSpc>
                              <a:spcPct val="150000"/>
                            </a:lnSpc>
                          </a:pPr>
                          <a14:m>
                            <m:oMathPara xmlns:m="http://schemas.openxmlformats.org/officeDocument/2006/math">
                              <m:oMathParaPr>
                                <m:jc m:val="centerGroup"/>
                              </m:oMathParaPr>
                              <m:oMath xmlns:m="http://schemas.openxmlformats.org/officeDocument/2006/math">
                                <m:sSup>
                                  <m:sSupPr>
                                    <m:ctrlPr>
                                      <a:rPr lang="zh-CN" sz="1000" b="0" i="1" kern="100">
                                        <a:effectLst/>
                                        <a:latin typeface="Cambria Math" panose="02040503050406030204" pitchFamily="18" charset="0"/>
                                      </a:rPr>
                                    </m:ctrlPr>
                                  </m:sSupPr>
                                  <m:e>
                                    <m:r>
                                      <a:rPr lang="en-US" sz="1000" b="0" i="1" kern="100" smtClean="0">
                                        <a:effectLst/>
                                        <a:latin typeface="Cambria Math" panose="02040503050406030204" pitchFamily="18" charset="0"/>
                                      </a:rPr>
                                      <m:t>𝛿</m:t>
                                    </m:r>
                                  </m:e>
                                  <m:sup>
                                    <m:r>
                                      <a:rPr lang="en-US" sz="1000" b="0" i="1" kern="100" smtClean="0">
                                        <a:effectLst/>
                                        <a:latin typeface="Cambria Math" panose="02040503050406030204" pitchFamily="18" charset="0"/>
                                      </a:rPr>
                                      <m:t>2</m:t>
                                    </m:r>
                                  </m:sup>
                                </m:sSup>
                              </m:oMath>
                            </m:oMathPara>
                          </a14:m>
                          <a:endParaRPr lang="zh-CN" sz="100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a:effectLst/>
                              <a:latin typeface="Times New Roman" panose="02020603050405020304" pitchFamily="18" charset="0"/>
                              <a:cs typeface="Times New Roman" panose="02020603050405020304" pitchFamily="18" charset="0"/>
                            </a:rPr>
                            <a:t>高斯白噪声功率</a:t>
                          </a:r>
                          <a:endParaRPr lang="zh-CN" sz="1050" b="0" kern="10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14:m>
                            <m:oMathPara xmlns:m="http://schemas.openxmlformats.org/officeDocument/2006/math">
                              <m:oMathParaPr>
                                <m:jc m:val="centerGroup"/>
                              </m:oMathParaPr>
                              <m:oMath xmlns:m="http://schemas.openxmlformats.org/officeDocument/2006/math">
                                <m:sSubSup>
                                  <m:sSubSupPr>
                                    <m:ctrlPr>
                                      <a:rPr lang="zh-CN" sz="1050" b="0" i="1" kern="100">
                                        <a:effectLst/>
                                        <a:latin typeface="Cambria Math" panose="02040503050406030204" pitchFamily="18" charset="0"/>
                                      </a:rPr>
                                    </m:ctrlPr>
                                  </m:sSubSupPr>
                                  <m:e>
                                    <m:r>
                                      <a:rPr lang="en-US" sz="1050" b="0" i="1" kern="100" smtClean="0">
                                        <a:effectLst/>
                                        <a:latin typeface="Cambria Math" panose="02040503050406030204" pitchFamily="18" charset="0"/>
                                      </a:rPr>
                                      <m:t>𝑔</m:t>
                                    </m:r>
                                  </m:e>
                                  <m:sub>
                                    <m:r>
                                      <a:rPr lang="en-US" sz="1050" b="0" i="1" kern="100" smtClean="0">
                                        <a:effectLst/>
                                        <a:latin typeface="Cambria Math" panose="02040503050406030204" pitchFamily="18" charset="0"/>
                                      </a:rPr>
                                      <m:t>𝑘</m:t>
                                    </m:r>
                                    <m:r>
                                      <a:rPr lang="en-US" sz="1050" b="0" kern="100" smtClean="0">
                                        <a:effectLst/>
                                        <a:latin typeface="Cambria Math" panose="02040503050406030204" pitchFamily="18" charset="0"/>
                                      </a:rPr>
                                      <m:t>,</m:t>
                                    </m:r>
                                    <m:r>
                                      <a:rPr lang="en-US" sz="1050" b="0" i="1" kern="100" smtClean="0">
                                        <a:effectLst/>
                                        <a:latin typeface="Cambria Math" panose="02040503050406030204" pitchFamily="18" charset="0"/>
                                      </a:rPr>
                                      <m:t>𝑙</m:t>
                                    </m:r>
                                  </m:sub>
                                  <m:sup>
                                    <m:r>
                                      <a:rPr lang="en-US" sz="1050" b="0" i="1" kern="100" smtClean="0">
                                        <a:effectLst/>
                                        <a:latin typeface="Cambria Math" panose="02040503050406030204" pitchFamily="18" charset="0"/>
                                      </a:rPr>
                                      <m:t>𝑇</m:t>
                                    </m:r>
                                    <m:r>
                                      <a:rPr lang="en-US" sz="1050" b="0" kern="100" smtClean="0">
                                        <a:effectLst/>
                                        <a:latin typeface="Cambria Math" panose="02040503050406030204" pitchFamily="18" charset="0"/>
                                      </a:rPr>
                                      <m:t>,</m:t>
                                    </m:r>
                                    <m:r>
                                      <a:rPr lang="en-US" sz="1050" b="0" i="1" kern="100" smtClean="0">
                                        <a:effectLst/>
                                        <a:latin typeface="Cambria Math" panose="02040503050406030204" pitchFamily="18" charset="0"/>
                                      </a:rPr>
                                      <m:t>𝑡</m:t>
                                    </m:r>
                                  </m:sup>
                                </m:sSubSup>
                              </m:oMath>
                            </m:oMathPara>
                          </a14:m>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a:effectLst/>
                              <a:latin typeface="Times New Roman" panose="02020603050405020304" pitchFamily="18" charset="0"/>
                              <a:cs typeface="Times New Roman" panose="02020603050405020304" pitchFamily="18" charset="0"/>
                            </a:rPr>
                            <a:t>大尺度衰落系数</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9"/>
                      </a:ext>
                    </a:extLst>
                  </a:tr>
                  <a:tr h="279953">
                    <a:tc>
                      <a:txBody>
                        <a:bodyPr/>
                        <a:lstStyle/>
                        <a:p>
                          <a:pPr indent="266700" algn="l">
                            <a:lnSpc>
                              <a:spcPct val="150000"/>
                            </a:lnSpc>
                          </a:pPr>
                          <a14:m>
                            <m:oMathPara xmlns:m="http://schemas.openxmlformats.org/officeDocument/2006/math">
                              <m:oMathParaPr>
                                <m:jc m:val="centerGroup"/>
                              </m:oMathParaPr>
                              <m:oMath xmlns:m="http://schemas.openxmlformats.org/officeDocument/2006/math">
                                <m:sSub>
                                  <m:sSubPr>
                                    <m:ctrlPr>
                                      <a:rPr lang="zh-CN" sz="1000" b="0" i="1" kern="100">
                                        <a:effectLst/>
                                        <a:latin typeface="Cambria Math" panose="02040503050406030204" pitchFamily="18" charset="0"/>
                                      </a:rPr>
                                    </m:ctrlPr>
                                  </m:sSubPr>
                                  <m:e>
                                    <m:r>
                                      <a:rPr lang="en-US" sz="1000" b="0" i="1" kern="100" smtClean="0">
                                        <a:effectLst/>
                                        <a:latin typeface="Cambria Math" panose="02040503050406030204" pitchFamily="18" charset="0"/>
                                      </a:rPr>
                                      <m:t>𝐸</m:t>
                                    </m:r>
                                  </m:e>
                                  <m:sub>
                                    <m:r>
                                      <a:rPr lang="en-US" sz="1000" b="0" i="1" kern="100" smtClean="0">
                                        <a:effectLst/>
                                        <a:latin typeface="Cambria Math" panose="02040503050406030204" pitchFamily="18" charset="0"/>
                                      </a:rPr>
                                      <m:t>𝑘</m:t>
                                    </m:r>
                                    <m:r>
                                      <a:rPr lang="en-US" sz="1000" b="0" kern="100" smtClean="0">
                                        <a:effectLst/>
                                        <a:latin typeface="Cambria Math" panose="02040503050406030204" pitchFamily="18" charset="0"/>
                                      </a:rPr>
                                      <m:t>,</m:t>
                                    </m:r>
                                    <m:r>
                                      <a:rPr lang="en-US" sz="1000" b="0" i="1" kern="100" smtClean="0">
                                        <a:effectLst/>
                                        <a:latin typeface="Cambria Math" panose="02040503050406030204" pitchFamily="18" charset="0"/>
                                      </a:rPr>
                                      <m:t>𝑚𝑎𝑥</m:t>
                                    </m:r>
                                  </m:sub>
                                </m:sSub>
                              </m:oMath>
                            </m:oMathPara>
                          </a14:m>
                          <a:endParaRPr lang="zh-CN" sz="100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dirty="0">
                              <a:effectLst/>
                              <a:latin typeface="Times New Roman" panose="02020603050405020304" pitchFamily="18" charset="0"/>
                              <a:cs typeface="Times New Roman" panose="02020603050405020304" pitchFamily="18" charset="0"/>
                            </a:rPr>
                            <a:t>车辆的最大传输能耗</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14:m>
                            <m:oMathPara xmlns:m="http://schemas.openxmlformats.org/officeDocument/2006/math">
                              <m:oMathParaPr>
                                <m:jc m:val="centerGroup"/>
                              </m:oMathParaPr>
                              <m:oMath xmlns:m="http://schemas.openxmlformats.org/officeDocument/2006/math">
                                <m:sSubSup>
                                  <m:sSubSupPr>
                                    <m:ctrlPr>
                                      <a:rPr lang="zh-CN" sz="1050" b="0" i="1" kern="100">
                                        <a:effectLst/>
                                        <a:latin typeface="Cambria Math" panose="02040503050406030204" pitchFamily="18" charset="0"/>
                                      </a:rPr>
                                    </m:ctrlPr>
                                  </m:sSubSupPr>
                                  <m:e>
                                    <m:r>
                                      <a:rPr lang="en-US" sz="1050" b="0" i="1" kern="100" smtClean="0">
                                        <a:effectLst/>
                                        <a:latin typeface="Cambria Math" panose="02040503050406030204" pitchFamily="18" charset="0"/>
                                      </a:rPr>
                                      <m:t>𝑔</m:t>
                                    </m:r>
                                  </m:e>
                                  <m:sub>
                                    <m:r>
                                      <a:rPr lang="en-US" sz="1050" b="0" i="1" kern="100" smtClean="0">
                                        <a:effectLst/>
                                        <a:latin typeface="Cambria Math" panose="02040503050406030204" pitchFamily="18" charset="0"/>
                                      </a:rPr>
                                      <m:t>𝑘</m:t>
                                    </m:r>
                                    <m:r>
                                      <a:rPr lang="en-US" sz="1050" b="0" kern="100" smtClean="0">
                                        <a:effectLst/>
                                        <a:latin typeface="Cambria Math" panose="02040503050406030204" pitchFamily="18" charset="0"/>
                                      </a:rPr>
                                      <m:t>,</m:t>
                                    </m:r>
                                    <m:r>
                                      <a:rPr lang="en-US" sz="1050" b="0" i="1" kern="100" smtClean="0">
                                        <a:effectLst/>
                                        <a:latin typeface="Cambria Math" panose="02040503050406030204" pitchFamily="18" charset="0"/>
                                      </a:rPr>
                                      <m:t>𝑠</m:t>
                                    </m:r>
                                  </m:sub>
                                  <m:sup>
                                    <m:r>
                                      <a:rPr lang="en-US" sz="1050" b="0" i="1" kern="100" smtClean="0">
                                        <a:effectLst/>
                                        <a:latin typeface="Cambria Math" panose="02040503050406030204" pitchFamily="18" charset="0"/>
                                      </a:rPr>
                                      <m:t>𝑇</m:t>
                                    </m:r>
                                    <m:r>
                                      <a:rPr lang="en-US" sz="1050" b="0" kern="100" smtClean="0">
                                        <a:effectLst/>
                                        <a:latin typeface="Cambria Math" panose="02040503050406030204" pitchFamily="18" charset="0"/>
                                      </a:rPr>
                                      <m:t>,</m:t>
                                    </m:r>
                                    <m:r>
                                      <a:rPr lang="en-US" sz="1050" b="0" i="1" kern="100" smtClean="0">
                                        <a:effectLst/>
                                        <a:latin typeface="Cambria Math" panose="02040503050406030204" pitchFamily="18" charset="0"/>
                                      </a:rPr>
                                      <m:t>𝑡</m:t>
                                    </m:r>
                                  </m:sup>
                                </m:sSubSup>
                              </m:oMath>
                            </m:oMathPara>
                          </a14:m>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a:effectLst/>
                              <a:latin typeface="Times New Roman" panose="02020603050405020304" pitchFamily="18" charset="0"/>
                              <a:cs typeface="Times New Roman" panose="02020603050405020304" pitchFamily="18" charset="0"/>
                            </a:rPr>
                            <a:t>小尺度衰落系数</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10"/>
                      </a:ext>
                    </a:extLst>
                  </a:tr>
                  <a:tr h="279953">
                    <a:tc>
                      <a:txBody>
                        <a:bodyPr/>
                        <a:lstStyle/>
                        <a:p>
                          <a:pPr indent="266700" algn="l">
                            <a:lnSpc>
                              <a:spcPct val="150000"/>
                            </a:lnSpc>
                          </a:pPr>
                          <a14:m>
                            <m:oMathPara xmlns:m="http://schemas.openxmlformats.org/officeDocument/2006/math">
                              <m:oMathParaPr>
                                <m:jc m:val="centerGroup"/>
                              </m:oMathParaPr>
                              <m:oMath xmlns:m="http://schemas.openxmlformats.org/officeDocument/2006/math">
                                <m:sSub>
                                  <m:sSubPr>
                                    <m:ctrlPr>
                                      <a:rPr lang="zh-CN" sz="1000" b="0" i="1" kern="100">
                                        <a:effectLst/>
                                        <a:latin typeface="Cambria Math" panose="02040503050406030204" pitchFamily="18" charset="0"/>
                                      </a:rPr>
                                    </m:ctrlPr>
                                  </m:sSubPr>
                                  <m:e>
                                    <m:r>
                                      <a:rPr lang="en-US" sz="1000" b="0" i="1" kern="100" smtClean="0">
                                        <a:effectLst/>
                                        <a:latin typeface="Cambria Math" panose="02040503050406030204" pitchFamily="18" charset="0"/>
                                      </a:rPr>
                                      <m:t>𝑃</m:t>
                                    </m:r>
                                  </m:e>
                                  <m:sub>
                                    <m:r>
                                      <a:rPr lang="en-US" sz="1000" b="0" i="1" kern="100" smtClean="0">
                                        <a:effectLst/>
                                        <a:latin typeface="Cambria Math" panose="02040503050406030204" pitchFamily="18" charset="0"/>
                                      </a:rPr>
                                      <m:t>𝑘</m:t>
                                    </m:r>
                                    <m:r>
                                      <a:rPr lang="en-US" sz="1000" b="0" kern="100" smtClean="0">
                                        <a:effectLst/>
                                        <a:latin typeface="Cambria Math" panose="02040503050406030204" pitchFamily="18" charset="0"/>
                                      </a:rPr>
                                      <m:t>,</m:t>
                                    </m:r>
                                    <m:r>
                                      <a:rPr lang="en-US" sz="1000" b="0" i="1" kern="100" smtClean="0">
                                        <a:effectLst/>
                                        <a:latin typeface="Cambria Math" panose="02040503050406030204" pitchFamily="18" charset="0"/>
                                      </a:rPr>
                                      <m:t>𝑚𝑎𝑥</m:t>
                                    </m:r>
                                  </m:sub>
                                </m:sSub>
                              </m:oMath>
                            </m:oMathPara>
                          </a14:m>
                          <a:endParaRPr lang="zh-CN" sz="100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a:effectLst/>
                              <a:latin typeface="Times New Roman" panose="02020603050405020304" pitchFamily="18" charset="0"/>
                              <a:cs typeface="Times New Roman" panose="02020603050405020304" pitchFamily="18" charset="0"/>
                            </a:rPr>
                            <a:t>车辆的最大传输功率</a:t>
                          </a:r>
                          <a:endParaRPr lang="zh-CN" sz="1050" b="0" kern="10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14:m>
                            <m:oMathPara xmlns:m="http://schemas.openxmlformats.org/officeDocument/2006/math">
                              <m:oMathParaPr>
                                <m:jc m:val="centerGroup"/>
                              </m:oMathParaPr>
                              <m:oMath xmlns:m="http://schemas.openxmlformats.org/officeDocument/2006/math">
                                <m:sSubSup>
                                  <m:sSubSupPr>
                                    <m:ctrlPr>
                                      <a:rPr lang="zh-CN" sz="1050" b="0" i="1" kern="100">
                                        <a:effectLst/>
                                        <a:latin typeface="Cambria Math" panose="02040503050406030204" pitchFamily="18" charset="0"/>
                                      </a:rPr>
                                    </m:ctrlPr>
                                  </m:sSubSupPr>
                                  <m:e>
                                    <m:r>
                                      <a:rPr lang="en-US" sz="1050" b="0" i="1" kern="100" smtClean="0">
                                        <a:effectLst/>
                                        <a:latin typeface="Cambria Math" panose="02040503050406030204" pitchFamily="18" charset="0"/>
                                      </a:rPr>
                                      <m:t>𝛾</m:t>
                                    </m:r>
                                  </m:e>
                                  <m:sub>
                                    <m:r>
                                      <a:rPr lang="en-US" sz="1050" b="0" i="1" kern="100" smtClean="0">
                                        <a:effectLst/>
                                        <a:latin typeface="Cambria Math" panose="02040503050406030204" pitchFamily="18" charset="0"/>
                                      </a:rPr>
                                      <m:t>𝑘</m:t>
                                    </m:r>
                                  </m:sub>
                                  <m:sup>
                                    <m:r>
                                      <a:rPr lang="en-US" sz="1050" b="0" i="1" kern="100" smtClean="0">
                                        <a:effectLst/>
                                        <a:latin typeface="Cambria Math" panose="02040503050406030204" pitchFamily="18" charset="0"/>
                                      </a:rPr>
                                      <m:t>𝑇</m:t>
                                    </m:r>
                                    <m:r>
                                      <a:rPr lang="en-US" sz="1050" b="0" kern="100" smtClean="0">
                                        <a:effectLst/>
                                        <a:latin typeface="Cambria Math" panose="02040503050406030204" pitchFamily="18" charset="0"/>
                                      </a:rPr>
                                      <m:t>,</m:t>
                                    </m:r>
                                    <m:r>
                                      <a:rPr lang="en-US" sz="1050" b="0" i="1" kern="100" smtClean="0">
                                        <a:effectLst/>
                                        <a:latin typeface="Cambria Math" panose="02040503050406030204" pitchFamily="18" charset="0"/>
                                      </a:rPr>
                                      <m:t>𝑡</m:t>
                                    </m:r>
                                  </m:sup>
                                </m:sSubSup>
                              </m:oMath>
                            </m:oMathPara>
                          </a14:m>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a:effectLst/>
                              <a:latin typeface="Times New Roman" panose="02020603050405020304" pitchFamily="18" charset="0"/>
                              <a:cs typeface="Times New Roman" panose="02020603050405020304" pitchFamily="18" charset="0"/>
                            </a:rPr>
                            <a:t>链路信噪比</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11"/>
                      </a:ext>
                    </a:extLst>
                  </a:tr>
                  <a:tr h="279953">
                    <a:tc>
                      <a:txBody>
                        <a:bodyPr/>
                        <a:lstStyle/>
                        <a:p>
                          <a:pPr indent="266700" algn="l">
                            <a:lnSpc>
                              <a:spcPct val="150000"/>
                            </a:lnSpc>
                          </a:pPr>
                          <a14:m>
                            <m:oMathPara xmlns:m="http://schemas.openxmlformats.org/officeDocument/2006/math">
                              <m:oMathParaPr>
                                <m:jc m:val="centerGroup"/>
                              </m:oMathParaPr>
                              <m:oMath xmlns:m="http://schemas.openxmlformats.org/officeDocument/2006/math">
                                <m:sSubSup>
                                  <m:sSubSupPr>
                                    <m:ctrlPr>
                                      <a:rPr lang="zh-CN" sz="1000" b="0" i="1" kern="100">
                                        <a:effectLst/>
                                        <a:latin typeface="Cambria Math" panose="02040503050406030204" pitchFamily="18" charset="0"/>
                                      </a:rPr>
                                    </m:ctrlPr>
                                  </m:sSubSupPr>
                                  <m:e>
                                    <m:r>
                                      <a:rPr lang="en-US" sz="1000" b="0" i="1" kern="100" smtClean="0">
                                        <a:effectLst/>
                                        <a:latin typeface="Cambria Math" panose="02040503050406030204" pitchFamily="18" charset="0"/>
                                      </a:rPr>
                                      <m:t>𝐹</m:t>
                                    </m:r>
                                  </m:e>
                                  <m:sub>
                                    <m:r>
                                      <a:rPr lang="en-US" sz="1000" b="0" i="1" kern="100" smtClean="0">
                                        <a:effectLst/>
                                        <a:latin typeface="Cambria Math" panose="02040503050406030204" pitchFamily="18" charset="0"/>
                                      </a:rPr>
                                      <m:t>𝑚𝑎𝑥</m:t>
                                    </m:r>
                                  </m:sub>
                                  <m:sup>
                                    <m:r>
                                      <a:rPr lang="en-US" sz="1000" b="0" i="1" kern="100" smtClean="0">
                                        <a:effectLst/>
                                        <a:latin typeface="Cambria Math" panose="02040503050406030204" pitchFamily="18" charset="0"/>
                                      </a:rPr>
                                      <m:t>𝑛</m:t>
                                    </m:r>
                                  </m:sup>
                                </m:sSubSup>
                              </m:oMath>
                            </m:oMathPara>
                          </a14:m>
                          <a:endParaRPr lang="zh-CN" sz="100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dirty="0">
                              <a:effectLst/>
                              <a:latin typeface="Times New Roman" panose="02020603050405020304" pitchFamily="18" charset="0"/>
                              <a:cs typeface="Times New Roman" panose="02020603050405020304" pitchFamily="18" charset="0"/>
                            </a:rPr>
                            <a:t>接入网分配到的最大计算资源</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14:m>
                            <m:oMathPara xmlns:m="http://schemas.openxmlformats.org/officeDocument/2006/math">
                              <m:oMathParaPr>
                                <m:jc m:val="centerGroup"/>
                              </m:oMathParaPr>
                              <m:oMath xmlns:m="http://schemas.openxmlformats.org/officeDocument/2006/math">
                                <m:sSubSup>
                                  <m:sSubSupPr>
                                    <m:ctrlPr>
                                      <a:rPr lang="zh-CN" sz="1050" b="0" i="1" kern="100">
                                        <a:effectLst/>
                                        <a:latin typeface="Cambria Math" panose="02040503050406030204" pitchFamily="18" charset="0"/>
                                      </a:rPr>
                                    </m:ctrlPr>
                                  </m:sSubSupPr>
                                  <m:e>
                                    <m:r>
                                      <a:rPr lang="en-US" sz="1050" b="0" i="1" kern="100" smtClean="0">
                                        <a:effectLst/>
                                        <a:latin typeface="Cambria Math" panose="02040503050406030204" pitchFamily="18" charset="0"/>
                                      </a:rPr>
                                      <m:t>𝑝</m:t>
                                    </m:r>
                                  </m:e>
                                  <m:sub>
                                    <m:r>
                                      <a:rPr lang="en-US" sz="1050" b="0" i="1" kern="100" smtClean="0">
                                        <a:effectLst/>
                                        <a:latin typeface="Cambria Math" panose="02040503050406030204" pitchFamily="18" charset="0"/>
                                      </a:rPr>
                                      <m:t>𝑘</m:t>
                                    </m:r>
                                  </m:sub>
                                  <m:sup>
                                    <m:r>
                                      <a:rPr lang="en-US" sz="1050" b="0" i="1" kern="100" smtClean="0">
                                        <a:effectLst/>
                                        <a:latin typeface="Cambria Math" panose="02040503050406030204" pitchFamily="18" charset="0"/>
                                      </a:rPr>
                                      <m:t>𝑇</m:t>
                                    </m:r>
                                    <m:r>
                                      <a:rPr lang="en-US" sz="1050" b="0" kern="100" smtClean="0">
                                        <a:effectLst/>
                                        <a:latin typeface="Cambria Math" panose="02040503050406030204" pitchFamily="18" charset="0"/>
                                      </a:rPr>
                                      <m:t>,</m:t>
                                    </m:r>
                                    <m:r>
                                      <a:rPr lang="en-US" sz="1050" b="0" i="1" kern="100" smtClean="0">
                                        <a:effectLst/>
                                        <a:latin typeface="Cambria Math" panose="02040503050406030204" pitchFamily="18" charset="0"/>
                                      </a:rPr>
                                      <m:t>𝑡</m:t>
                                    </m:r>
                                  </m:sup>
                                </m:sSubSup>
                              </m:oMath>
                            </m:oMathPara>
                          </a14:m>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dirty="0">
                              <a:effectLst/>
                              <a:latin typeface="Times New Roman" panose="02020603050405020304" pitchFamily="18" charset="0"/>
                              <a:cs typeface="Times New Roman" panose="02020603050405020304" pitchFamily="18" charset="0"/>
                            </a:rPr>
                            <a:t>链路传输功率</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mc:Choice>
        <mc:Fallback xmlns="">
          <p:graphicFrame>
            <p:nvGraphicFramePr>
              <p:cNvPr id="24" name="表格 23"/>
              <p:cNvGraphicFramePr>
                <a:graphicFrameLocks noGrp="1"/>
              </p:cNvGraphicFramePr>
              <p:nvPr>
                <p:extLst>
                  <p:ext uri="{D42A27DB-BD31-4B8C-83A1-F6EECF244321}">
                    <p14:modId xmlns:p14="http://schemas.microsoft.com/office/powerpoint/2010/main" val="1809656392"/>
                  </p:ext>
                </p:extLst>
              </p:nvPr>
            </p:nvGraphicFramePr>
            <p:xfrm>
              <a:off x="6998144" y="1231567"/>
              <a:ext cx="4993167" cy="4988729"/>
            </p:xfrm>
            <a:graphic>
              <a:graphicData uri="http://schemas.openxmlformats.org/drawingml/2006/table">
                <a:tbl>
                  <a:tblPr firstRow="1" firstCol="1" bandRow="1">
                    <a:effectLst>
                      <a:outerShdw blurRad="76200" dir="13500000" sy="23000" kx="1200000" algn="br" rotWithShape="0">
                        <a:prstClr val="black">
                          <a:alpha val="20000"/>
                        </a:prstClr>
                      </a:outerShdw>
                    </a:effectLst>
                    <a:tableStyleId>{3B4B98B0-60AC-42C2-AFA5-B58CD77FA1E5}</a:tableStyleId>
                  </a:tblPr>
                  <a:tblGrid>
                    <a:gridCol w="719334">
                      <a:extLst>
                        <a:ext uri="{9D8B030D-6E8A-4147-A177-3AD203B41FA5}">
                          <a16:colId xmlns:a16="http://schemas.microsoft.com/office/drawing/2014/main" val="20000"/>
                        </a:ext>
                      </a:extLst>
                    </a:gridCol>
                    <a:gridCol w="1358119">
                      <a:extLst>
                        <a:ext uri="{9D8B030D-6E8A-4147-A177-3AD203B41FA5}">
                          <a16:colId xmlns:a16="http://schemas.microsoft.com/office/drawing/2014/main" val="20001"/>
                        </a:ext>
                      </a:extLst>
                    </a:gridCol>
                    <a:gridCol w="781632">
                      <a:extLst>
                        <a:ext uri="{9D8B030D-6E8A-4147-A177-3AD203B41FA5}">
                          <a16:colId xmlns:a16="http://schemas.microsoft.com/office/drawing/2014/main" val="20002"/>
                        </a:ext>
                      </a:extLst>
                    </a:gridCol>
                    <a:gridCol w="2134082">
                      <a:extLst>
                        <a:ext uri="{9D8B030D-6E8A-4147-A177-3AD203B41FA5}">
                          <a16:colId xmlns:a16="http://schemas.microsoft.com/office/drawing/2014/main" val="20003"/>
                        </a:ext>
                      </a:extLst>
                    </a:gridCol>
                  </a:tblGrid>
                  <a:tr h="214694">
                    <a:tc gridSpan="2">
                      <a:txBody>
                        <a:bodyPr/>
                        <a:lstStyle/>
                        <a:p>
                          <a:pPr indent="266700" algn="ctr">
                            <a:lnSpc>
                              <a:spcPct val="150000"/>
                            </a:lnSpc>
                          </a:pPr>
                          <a:r>
                            <a:rPr lang="zh-CN" sz="1050" b="1" kern="100" dirty="0">
                              <a:effectLst/>
                              <a:latin typeface="Times New Roman" panose="02020603050405020304" pitchFamily="18" charset="0"/>
                              <a:cs typeface="Times New Roman" panose="02020603050405020304" pitchFamily="18" charset="0"/>
                            </a:rPr>
                            <a:t>常量</a:t>
                          </a:r>
                          <a:endParaRPr lang="zh-CN" sz="1050" b="1"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hMerge="1">
                      <a:txBody>
                        <a:bodyPr/>
                        <a:lstStyle/>
                        <a:p>
                          <a:endParaRPr lang="zh-CN"/>
                        </a:p>
                      </a:txBody>
                      <a:tcPr/>
                    </a:tc>
                    <a:tc gridSpan="2">
                      <a:txBody>
                        <a:bodyPr/>
                        <a:lstStyle/>
                        <a:p>
                          <a:pPr indent="266700" algn="ctr">
                            <a:lnSpc>
                              <a:spcPct val="150000"/>
                            </a:lnSpc>
                          </a:pPr>
                          <a:r>
                            <a:rPr lang="zh-CN" sz="1050" b="1" kern="100" dirty="0">
                              <a:effectLst/>
                              <a:latin typeface="Times New Roman" panose="02020603050405020304" pitchFamily="18" charset="0"/>
                              <a:cs typeface="Times New Roman" panose="02020603050405020304" pitchFamily="18" charset="0"/>
                            </a:rPr>
                            <a:t>大时间尺度</a:t>
                          </a:r>
                          <a:r>
                            <a:rPr lang="en-US" sz="1050" b="1" kern="100" dirty="0">
                              <a:effectLst/>
                              <a:latin typeface="Times New Roman" panose="02020603050405020304" pitchFamily="18" charset="0"/>
                              <a:cs typeface="Times New Roman" panose="02020603050405020304" pitchFamily="18" charset="0"/>
                            </a:rPr>
                            <a:t>(T)</a:t>
                          </a:r>
                          <a:endParaRPr lang="zh-CN" sz="1050" b="1"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hMerge="1">
                      <a:txBody>
                        <a:bodyPr/>
                        <a:lstStyle/>
                        <a:p>
                          <a:endParaRPr lang="zh-CN"/>
                        </a:p>
                      </a:txBody>
                      <a:tcPr marL="60405" marR="604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4285">
                    <a:tc>
                      <a:txBody>
                        <a:bodyPr/>
                        <a:lstStyle/>
                        <a:p>
                          <a:pPr indent="266700" algn="l">
                            <a:lnSpc>
                              <a:spcPct val="150000"/>
                            </a:lnSpc>
                          </a:pPr>
                          <a:r>
                            <a:rPr lang="zh-CN" sz="1000" b="0" kern="100" dirty="0">
                              <a:effectLst/>
                              <a:latin typeface="Times New Roman" panose="02020603050405020304" pitchFamily="18" charset="0"/>
                              <a:cs typeface="Times New Roman" panose="02020603050405020304" pitchFamily="18" charset="0"/>
                            </a:rPr>
                            <a:t>变量</a:t>
                          </a:r>
                          <a:endParaRPr lang="zh-CN" sz="100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dirty="0">
                              <a:effectLst/>
                              <a:latin typeface="Times New Roman" panose="02020603050405020304" pitchFamily="18" charset="0"/>
                              <a:cs typeface="Times New Roman" panose="02020603050405020304" pitchFamily="18" charset="0"/>
                            </a:rPr>
                            <a:t>含义</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dirty="0">
                              <a:effectLst/>
                              <a:latin typeface="Times New Roman" panose="02020603050405020304" pitchFamily="18" charset="0"/>
                              <a:cs typeface="Times New Roman" panose="02020603050405020304" pitchFamily="18" charset="0"/>
                            </a:rPr>
                            <a:t>变量</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a:effectLst/>
                              <a:latin typeface="Times New Roman" panose="02020603050405020304" pitchFamily="18" charset="0"/>
                              <a:cs typeface="Times New Roman" panose="02020603050405020304" pitchFamily="18" charset="0"/>
                            </a:rPr>
                            <a:t>含义</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1"/>
                      </a:ext>
                    </a:extLst>
                  </a:tr>
                  <a:tr h="279953">
                    <a:tc>
                      <a:txBody>
                        <a:bodyPr/>
                        <a:lstStyle/>
                        <a:p>
                          <a:pPr indent="266700" algn="l">
                            <a:lnSpc>
                              <a:spcPct val="150000"/>
                            </a:lnSpc>
                          </a:pPr>
                          <a:r>
                            <a:rPr lang="en-US" sz="1000" b="0" kern="100" dirty="0">
                              <a:effectLst/>
                              <a:latin typeface="Times New Roman" panose="02020603050405020304" pitchFamily="18" charset="0"/>
                              <a:cs typeface="Times New Roman" panose="02020603050405020304" pitchFamily="18" charset="0"/>
                            </a:rPr>
                            <a:t>t</a:t>
                          </a:r>
                          <a:endParaRPr lang="zh-CN" sz="100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dirty="0">
                              <a:effectLst/>
                              <a:latin typeface="Times New Roman" panose="02020603050405020304" pitchFamily="18" charset="0"/>
                              <a:cs typeface="Times New Roman" panose="02020603050405020304" pitchFamily="18" charset="0"/>
                            </a:rPr>
                            <a:t>第</a:t>
                          </a:r>
                          <a:r>
                            <a:rPr lang="en-US" sz="1050" b="0" kern="100" dirty="0">
                              <a:effectLst/>
                              <a:latin typeface="Times New Roman" panose="02020603050405020304" pitchFamily="18" charset="0"/>
                              <a:cs typeface="Times New Roman" panose="02020603050405020304" pitchFamily="18" charset="0"/>
                            </a:rPr>
                            <a:t>t</a:t>
                          </a:r>
                          <a:r>
                            <a:rPr lang="zh-CN" sz="1050" b="0" kern="100" dirty="0">
                              <a:effectLst/>
                              <a:latin typeface="Times New Roman" panose="02020603050405020304" pitchFamily="18" charset="0"/>
                              <a:cs typeface="Times New Roman" panose="02020603050405020304" pitchFamily="18" charset="0"/>
                            </a:rPr>
                            <a:t>个小时隙</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endParaRPr lang="zh-CN"/>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blipFill>
                          <a:blip r:embed="rId20"/>
                          <a:stretch>
                            <a:fillRect l="-510938" t="-206522" r="-284375" b="-1508696"/>
                          </a:stretch>
                        </a:blipFill>
                      </a:tcPr>
                    </a:tc>
                    <a:tc>
                      <a:txBody>
                        <a:bodyPr/>
                        <a:lstStyle/>
                        <a:p>
                          <a:pPr indent="266700" algn="l">
                            <a:lnSpc>
                              <a:spcPct val="150000"/>
                            </a:lnSpc>
                          </a:pPr>
                          <a:r>
                            <a:rPr lang="zh-CN" sz="1050" b="0" kern="100">
                              <a:effectLst/>
                              <a:latin typeface="Times New Roman" panose="02020603050405020304" pitchFamily="18" charset="0"/>
                              <a:cs typeface="Times New Roman" panose="02020603050405020304" pitchFamily="18" charset="0"/>
                            </a:rPr>
                            <a:t>链路选择</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2"/>
                      </a:ext>
                    </a:extLst>
                  </a:tr>
                  <a:tr h="256066">
                    <a:tc>
                      <a:txBody>
                        <a:bodyPr/>
                        <a:lstStyle/>
                        <a:p>
                          <a:pPr indent="266700" algn="l">
                            <a:lnSpc>
                              <a:spcPct val="150000"/>
                            </a:lnSpc>
                          </a:pPr>
                          <a:r>
                            <a:rPr lang="en-US" sz="1000" b="0" kern="100" dirty="0">
                              <a:effectLst/>
                              <a:latin typeface="Times New Roman" panose="02020603050405020304" pitchFamily="18" charset="0"/>
                              <a:cs typeface="Times New Roman" panose="02020603050405020304" pitchFamily="18" charset="0"/>
                            </a:rPr>
                            <a:t>T</a:t>
                          </a:r>
                          <a:endParaRPr lang="zh-CN" sz="100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a:effectLst/>
                              <a:latin typeface="Times New Roman" panose="02020603050405020304" pitchFamily="18" charset="0"/>
                              <a:cs typeface="Times New Roman" panose="02020603050405020304" pitchFamily="18" charset="0"/>
                            </a:rPr>
                            <a:t>第</a:t>
                          </a:r>
                          <a:r>
                            <a:rPr lang="en-US" sz="1050" b="0" kern="100">
                              <a:effectLst/>
                              <a:latin typeface="Times New Roman" panose="02020603050405020304" pitchFamily="18" charset="0"/>
                              <a:cs typeface="Times New Roman" panose="02020603050405020304" pitchFamily="18" charset="0"/>
                            </a:rPr>
                            <a:t>T</a:t>
                          </a:r>
                          <a:r>
                            <a:rPr lang="zh-CN" sz="1050" b="0" kern="100">
                              <a:effectLst/>
                              <a:latin typeface="Times New Roman" panose="02020603050405020304" pitchFamily="18" charset="0"/>
                              <a:cs typeface="Times New Roman" panose="02020603050405020304" pitchFamily="18" charset="0"/>
                            </a:rPr>
                            <a:t>个大时隙</a:t>
                          </a:r>
                          <a:endParaRPr lang="zh-CN" sz="1050" b="0" kern="10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endParaRPr lang="zh-CN"/>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blipFill>
                          <a:blip r:embed="rId20"/>
                          <a:stretch>
                            <a:fillRect l="-510938" t="-335714" r="-284375" b="-1552381"/>
                          </a:stretch>
                        </a:blipFill>
                      </a:tcPr>
                    </a:tc>
                    <a:tc>
                      <a:txBody>
                        <a:bodyPr/>
                        <a:lstStyle/>
                        <a:p>
                          <a:pPr indent="266700" algn="l">
                            <a:lnSpc>
                              <a:spcPct val="150000"/>
                            </a:lnSpc>
                          </a:pPr>
                          <a:r>
                            <a:rPr lang="zh-CN" sz="1050" b="0" kern="100">
                              <a:effectLst/>
                              <a:latin typeface="Times New Roman" panose="02020603050405020304" pitchFamily="18" charset="0"/>
                              <a:cs typeface="Times New Roman" panose="02020603050405020304" pitchFamily="18" charset="0"/>
                            </a:rPr>
                            <a:t>子任务分割比例</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3"/>
                      </a:ext>
                    </a:extLst>
                  </a:tr>
                  <a:tr h="685800">
                    <a:tc>
                      <a:txBody>
                        <a:bodyPr/>
                        <a:lstStyle/>
                        <a:p>
                          <a:endParaRPr lang="zh-CN"/>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blipFill>
                          <a:blip r:embed="rId20"/>
                          <a:stretch>
                            <a:fillRect l="-264407" t="-161947" r="-606780" b="-476991"/>
                          </a:stretch>
                        </a:blipFill>
                      </a:tcPr>
                    </a:tc>
                    <a:tc>
                      <a:txBody>
                        <a:bodyPr/>
                        <a:lstStyle/>
                        <a:p>
                          <a:endParaRPr lang="zh-CN"/>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blipFill>
                          <a:blip r:embed="rId20"/>
                          <a:stretch>
                            <a:fillRect l="-191964" t="-161947" r="-219643" b="-476991"/>
                          </a:stretch>
                        </a:blipFill>
                      </a:tcPr>
                    </a:tc>
                    <a:tc>
                      <a:txBody>
                        <a:bodyPr/>
                        <a:lstStyle/>
                        <a:p>
                          <a:endParaRPr lang="zh-CN"/>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blipFill>
                          <a:blip r:embed="rId20"/>
                          <a:stretch>
                            <a:fillRect l="-510938" t="-161947" r="-284375" b="-476991"/>
                          </a:stretch>
                        </a:blipFill>
                      </a:tcPr>
                    </a:tc>
                    <a:tc>
                      <a:txBody>
                        <a:bodyPr/>
                        <a:lstStyle/>
                        <a:p>
                          <a:pPr indent="266700" algn="l">
                            <a:lnSpc>
                              <a:spcPct val="150000"/>
                            </a:lnSpc>
                          </a:pPr>
                          <a:r>
                            <a:rPr lang="zh-CN" sz="1050" b="0" kern="100" dirty="0">
                              <a:effectLst/>
                              <a:latin typeface="Times New Roman" panose="02020603050405020304" pitchFamily="18" charset="0"/>
                              <a:cs typeface="Times New Roman" panose="02020603050405020304" pitchFamily="18" charset="0"/>
                            </a:rPr>
                            <a:t>第</a:t>
                          </a:r>
                          <a:r>
                            <a:rPr lang="en-US" sz="1050" b="0" kern="100" dirty="0">
                              <a:effectLst/>
                              <a:latin typeface="Times New Roman" panose="02020603050405020304" pitchFamily="18" charset="0"/>
                              <a:cs typeface="Times New Roman" panose="02020603050405020304" pitchFamily="18" charset="0"/>
                            </a:rPr>
                            <a:t>n</a:t>
                          </a:r>
                          <a:r>
                            <a:rPr lang="zh-CN" sz="1050" b="0" kern="100" dirty="0">
                              <a:effectLst/>
                              <a:latin typeface="Times New Roman" panose="02020603050405020304" pitchFamily="18" charset="0"/>
                              <a:cs typeface="Times New Roman" panose="02020603050405020304" pitchFamily="18" charset="0"/>
                            </a:rPr>
                            <a:t>个接入网络被分配的计算资源</a:t>
                          </a:r>
                          <a:r>
                            <a:rPr lang="en-US" sz="1050" b="0" kern="100" dirty="0">
                              <a:effectLst/>
                              <a:latin typeface="Times New Roman" panose="02020603050405020304" pitchFamily="18" charset="0"/>
                              <a:cs typeface="Times New Roman" panose="02020603050405020304" pitchFamily="18" charset="0"/>
                            </a:rPr>
                            <a:t>(CPU cycles)</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4"/>
                      </a:ext>
                    </a:extLst>
                  </a:tr>
                  <a:tr h="214694">
                    <a:tc>
                      <a:txBody>
                        <a:bodyPr/>
                        <a:lstStyle/>
                        <a:p>
                          <a:pPr indent="266700" algn="l">
                            <a:lnSpc>
                              <a:spcPct val="150000"/>
                            </a:lnSpc>
                          </a:pPr>
                          <a:r>
                            <a:rPr lang="en-US" sz="1000" b="0" kern="100" dirty="0">
                              <a:effectLst/>
                              <a:latin typeface="Times New Roman" panose="02020603050405020304" pitchFamily="18" charset="0"/>
                              <a:cs typeface="Times New Roman" panose="02020603050405020304" pitchFamily="18" charset="0"/>
                            </a:rPr>
                            <a:t>Ω</a:t>
                          </a:r>
                          <a:endParaRPr lang="zh-CN" sz="100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dirty="0">
                              <a:effectLst/>
                              <a:latin typeface="Times New Roman" panose="02020603050405020304" pitchFamily="18" charset="0"/>
                              <a:cs typeface="Times New Roman" panose="02020603050405020304" pitchFamily="18" charset="0"/>
                            </a:rPr>
                            <a:t>大时隙长度</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gridSpan="2">
                      <a:txBody>
                        <a:bodyPr/>
                        <a:lstStyle/>
                        <a:p>
                          <a:pPr indent="266700" algn="ctr">
                            <a:lnSpc>
                              <a:spcPct val="150000"/>
                            </a:lnSpc>
                          </a:pPr>
                          <a:r>
                            <a:rPr lang="zh-CN" sz="1050" b="1" kern="100" dirty="0">
                              <a:effectLst/>
                              <a:latin typeface="Times New Roman" panose="02020603050405020304" pitchFamily="18" charset="0"/>
                              <a:cs typeface="Times New Roman" panose="02020603050405020304" pitchFamily="18" charset="0"/>
                            </a:rPr>
                            <a:t>小时间尺度</a:t>
                          </a:r>
                          <a:r>
                            <a:rPr lang="en-US" sz="1050" b="1" kern="100" dirty="0">
                              <a:effectLst/>
                              <a:latin typeface="Times New Roman" panose="02020603050405020304" pitchFamily="18" charset="0"/>
                              <a:cs typeface="Times New Roman" panose="02020603050405020304" pitchFamily="18" charset="0"/>
                            </a:rPr>
                            <a:t>(t)</a:t>
                          </a:r>
                          <a:endParaRPr lang="zh-CN" sz="1050" b="1"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hMerge="1">
                      <a:txBody>
                        <a:bodyPr/>
                        <a:lstStyle/>
                        <a:p>
                          <a:endParaRPr lang="zh-CN"/>
                        </a:p>
                      </a:txBody>
                      <a:tcPr marL="60405" marR="604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4320">
                    <a:tc>
                      <a:txBody>
                        <a:bodyPr/>
                        <a:lstStyle/>
                        <a:p>
                          <a:pPr indent="266700" algn="l">
                            <a:lnSpc>
                              <a:spcPct val="150000"/>
                            </a:lnSpc>
                          </a:pPr>
                          <a:r>
                            <a:rPr lang="en-US" sz="1000" b="0" kern="100" dirty="0">
                              <a:effectLst/>
                              <a:latin typeface="Times New Roman" panose="02020603050405020304" pitchFamily="18" charset="0"/>
                              <a:cs typeface="Times New Roman" panose="02020603050405020304" pitchFamily="18" charset="0"/>
                            </a:rPr>
                            <a:t>k</a:t>
                          </a:r>
                          <a:endParaRPr lang="zh-CN" sz="100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a:effectLst/>
                              <a:latin typeface="Times New Roman" panose="02020603050405020304" pitchFamily="18" charset="0"/>
                              <a:cs typeface="Times New Roman" panose="02020603050405020304" pitchFamily="18" charset="0"/>
                            </a:rPr>
                            <a:t>第</a:t>
                          </a:r>
                          <a:r>
                            <a:rPr lang="en-US" sz="1050" b="0" kern="100">
                              <a:effectLst/>
                              <a:latin typeface="Times New Roman" panose="02020603050405020304" pitchFamily="18" charset="0"/>
                              <a:cs typeface="Times New Roman" panose="02020603050405020304" pitchFamily="18" charset="0"/>
                            </a:rPr>
                            <a:t>k</a:t>
                          </a:r>
                          <a:r>
                            <a:rPr lang="zh-CN" sz="1050" b="0" kern="100">
                              <a:effectLst/>
                              <a:latin typeface="Times New Roman" panose="02020603050405020304" pitchFamily="18" charset="0"/>
                              <a:cs typeface="Times New Roman" panose="02020603050405020304" pitchFamily="18" charset="0"/>
                            </a:rPr>
                            <a:t>个车辆</a:t>
                          </a:r>
                          <a:endParaRPr lang="zh-CN" sz="1050" b="0" kern="10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endParaRPr lang="zh-CN"/>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blipFill>
                          <a:blip r:embed="rId20"/>
                          <a:stretch>
                            <a:fillRect l="-510938" t="-735556" r="-284375" b="-1020000"/>
                          </a:stretch>
                        </a:blipFill>
                      </a:tcPr>
                    </a:tc>
                    <a:tc>
                      <a:txBody>
                        <a:bodyPr/>
                        <a:lstStyle/>
                        <a:p>
                          <a:pPr indent="266700" algn="l">
                            <a:lnSpc>
                              <a:spcPct val="150000"/>
                            </a:lnSpc>
                          </a:pPr>
                          <a:r>
                            <a:rPr lang="zh-CN" sz="1050" b="0" kern="100">
                              <a:effectLst/>
                              <a:latin typeface="Times New Roman" panose="02020603050405020304" pitchFamily="18" charset="0"/>
                              <a:cs typeface="Times New Roman" panose="02020603050405020304" pitchFamily="18" charset="0"/>
                            </a:rPr>
                            <a:t>任务大小</a:t>
                          </a:r>
                          <a:r>
                            <a:rPr lang="en-US" sz="1050" b="0" kern="100">
                              <a:effectLst/>
                              <a:latin typeface="Times New Roman" panose="02020603050405020304" pitchFamily="18" charset="0"/>
                              <a:cs typeface="Times New Roman" panose="02020603050405020304" pitchFamily="18" charset="0"/>
                            </a:rPr>
                            <a:t>(bit)</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6"/>
                      </a:ext>
                    </a:extLst>
                  </a:tr>
                  <a:tr h="454724">
                    <a:tc>
                      <a:txBody>
                        <a:bodyPr/>
                        <a:lstStyle/>
                        <a:p>
                          <a:pPr indent="266700" algn="l">
                            <a:lnSpc>
                              <a:spcPct val="150000"/>
                            </a:lnSpc>
                          </a:pPr>
                          <a:r>
                            <a:rPr lang="en-US" sz="1000" b="0" kern="100" dirty="0">
                              <a:effectLst/>
                              <a:latin typeface="Times New Roman" panose="02020603050405020304" pitchFamily="18" charset="0"/>
                              <a:cs typeface="Times New Roman" panose="02020603050405020304" pitchFamily="18" charset="0"/>
                            </a:rPr>
                            <a:t>n</a:t>
                          </a:r>
                          <a:endParaRPr lang="zh-CN" sz="100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indent="266700" algn="l">
                            <a:lnSpc>
                              <a:spcPct val="150000"/>
                            </a:lnSpc>
                          </a:pPr>
                          <a:r>
                            <a:rPr lang="zh-CN" sz="1050" b="0" kern="100">
                              <a:effectLst/>
                              <a:latin typeface="Times New Roman" panose="02020603050405020304" pitchFamily="18" charset="0"/>
                              <a:cs typeface="Times New Roman" panose="02020603050405020304" pitchFamily="18" charset="0"/>
                            </a:rPr>
                            <a:t>第</a:t>
                          </a:r>
                          <a:r>
                            <a:rPr lang="en-US" sz="1050" b="0" kern="100">
                              <a:effectLst/>
                              <a:latin typeface="Times New Roman" panose="02020603050405020304" pitchFamily="18" charset="0"/>
                              <a:cs typeface="Times New Roman" panose="02020603050405020304" pitchFamily="18" charset="0"/>
                            </a:rPr>
                            <a:t>n</a:t>
                          </a:r>
                          <a:r>
                            <a:rPr lang="zh-CN" sz="1050" b="0" kern="100">
                              <a:effectLst/>
                              <a:latin typeface="Times New Roman" panose="02020603050405020304" pitchFamily="18" charset="0"/>
                              <a:cs typeface="Times New Roman" panose="02020603050405020304" pitchFamily="18" charset="0"/>
                            </a:rPr>
                            <a:t>个接入网络</a:t>
                          </a:r>
                          <a:endParaRPr lang="zh-CN" sz="1050" b="0" kern="10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endParaRPr lang="zh-CN"/>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blipFill>
                          <a:blip r:embed="rId20"/>
                          <a:stretch>
                            <a:fillRect l="-510938" t="-501333" r="-284375" b="-512000"/>
                          </a:stretch>
                        </a:blipFill>
                      </a:tcPr>
                    </a:tc>
                    <a:tc>
                      <a:txBody>
                        <a:bodyPr/>
                        <a:lstStyle/>
                        <a:p>
                          <a:pPr indent="266700" algn="l">
                            <a:lnSpc>
                              <a:spcPct val="150000"/>
                            </a:lnSpc>
                          </a:pPr>
                          <a:r>
                            <a:rPr lang="zh-CN" sz="1050" b="0" kern="100" dirty="0">
                              <a:effectLst/>
                              <a:latin typeface="Times New Roman" panose="02020603050405020304" pitchFamily="18" charset="0"/>
                              <a:cs typeface="Times New Roman" panose="02020603050405020304" pitchFamily="18" charset="0"/>
                            </a:rPr>
                            <a:t>完成任务所需要的</a:t>
                          </a:r>
                          <a:r>
                            <a:rPr lang="en-US" sz="1050" b="0" kern="100" dirty="0">
                              <a:effectLst/>
                              <a:latin typeface="Times New Roman" panose="02020603050405020304" pitchFamily="18" charset="0"/>
                              <a:cs typeface="Times New Roman" panose="02020603050405020304" pitchFamily="18" charset="0"/>
                            </a:rPr>
                            <a:t>CPU cycles(</a:t>
                          </a:r>
                          <a:r>
                            <a:rPr lang="zh-CN" sz="1050" b="0" kern="100" dirty="0">
                              <a:effectLst/>
                              <a:latin typeface="Times New Roman" panose="02020603050405020304" pitchFamily="18" charset="0"/>
                              <a:cs typeface="Times New Roman" panose="02020603050405020304" pitchFamily="18" charset="0"/>
                            </a:rPr>
                            <a:t>与任务大小正相关</a:t>
                          </a:r>
                          <a:r>
                            <a:rPr lang="en-US" sz="1050" b="0" kern="100" dirty="0">
                              <a:effectLst/>
                              <a:latin typeface="Times New Roman" panose="02020603050405020304" pitchFamily="18" charset="0"/>
                              <a:cs typeface="Times New Roman" panose="02020603050405020304" pitchFamily="18" charset="0"/>
                            </a:rPr>
                            <a:t>)</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7"/>
                      </a:ext>
                    </a:extLst>
                  </a:tr>
                  <a:tr h="454724">
                    <a:tc>
                      <a:txBody>
                        <a:bodyPr/>
                        <a:lstStyle/>
                        <a:p>
                          <a:endParaRPr lang="zh-CN"/>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blipFill>
                          <a:blip r:embed="rId20"/>
                          <a:stretch>
                            <a:fillRect l="-264407" t="-601333" r="-606780" b="-412000"/>
                          </a:stretch>
                        </a:blipFill>
                      </a:tcPr>
                    </a:tc>
                    <a:tc>
                      <a:txBody>
                        <a:bodyPr/>
                        <a:lstStyle/>
                        <a:p>
                          <a:pPr indent="266700" algn="l">
                            <a:lnSpc>
                              <a:spcPct val="150000"/>
                            </a:lnSpc>
                          </a:pPr>
                          <a:r>
                            <a:rPr lang="zh-CN" sz="1050" b="0" kern="100" dirty="0">
                              <a:effectLst/>
                              <a:latin typeface="Times New Roman" panose="02020603050405020304" pitchFamily="18" charset="0"/>
                              <a:cs typeface="Times New Roman" panose="02020603050405020304" pitchFamily="18" charset="0"/>
                            </a:rPr>
                            <a:t>不同接入网络的传输带宽</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endParaRPr lang="zh-CN"/>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blipFill>
                          <a:blip r:embed="rId20"/>
                          <a:stretch>
                            <a:fillRect l="-510938" t="-601333" r="-284375" b="-412000"/>
                          </a:stretch>
                        </a:blipFill>
                      </a:tcPr>
                    </a:tc>
                    <a:tc>
                      <a:txBody>
                        <a:bodyPr/>
                        <a:lstStyle/>
                        <a:p>
                          <a:pPr indent="266700" algn="l">
                            <a:lnSpc>
                              <a:spcPct val="150000"/>
                            </a:lnSpc>
                          </a:pPr>
                          <a:r>
                            <a:rPr lang="zh-CN" sz="1050" b="0" kern="100">
                              <a:effectLst/>
                              <a:latin typeface="Times New Roman" panose="02020603050405020304" pitchFamily="18" charset="0"/>
                              <a:cs typeface="Times New Roman" panose="02020603050405020304" pitchFamily="18" charset="0"/>
                            </a:rPr>
                            <a:t>最大容忍时延</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8"/>
                      </a:ext>
                    </a:extLst>
                  </a:tr>
                  <a:tr h="435297">
                    <a:tc>
                      <a:txBody>
                        <a:bodyPr/>
                        <a:lstStyle/>
                        <a:p>
                          <a:endParaRPr lang="zh-CN"/>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blipFill>
                          <a:blip r:embed="rId20"/>
                          <a:stretch>
                            <a:fillRect l="-264407" t="-740845" r="-606780" b="-335211"/>
                          </a:stretch>
                        </a:blipFill>
                      </a:tcPr>
                    </a:tc>
                    <a:tc>
                      <a:txBody>
                        <a:bodyPr/>
                        <a:lstStyle/>
                        <a:p>
                          <a:pPr indent="266700" algn="l">
                            <a:lnSpc>
                              <a:spcPct val="150000"/>
                            </a:lnSpc>
                          </a:pPr>
                          <a:r>
                            <a:rPr lang="zh-CN" sz="1050" b="0" kern="100">
                              <a:effectLst/>
                              <a:latin typeface="Times New Roman" panose="02020603050405020304" pitchFamily="18" charset="0"/>
                              <a:cs typeface="Times New Roman" panose="02020603050405020304" pitchFamily="18" charset="0"/>
                            </a:rPr>
                            <a:t>高斯白噪声功率</a:t>
                          </a:r>
                          <a:endParaRPr lang="zh-CN" sz="1050" b="0" kern="10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endParaRPr lang="zh-CN"/>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blipFill>
                          <a:blip r:embed="rId20"/>
                          <a:stretch>
                            <a:fillRect l="-510938" t="-740845" r="-284375" b="-335211"/>
                          </a:stretch>
                        </a:blipFill>
                      </a:tcPr>
                    </a:tc>
                    <a:tc>
                      <a:txBody>
                        <a:bodyPr/>
                        <a:lstStyle/>
                        <a:p>
                          <a:pPr indent="266700" algn="l">
                            <a:lnSpc>
                              <a:spcPct val="150000"/>
                            </a:lnSpc>
                          </a:pPr>
                          <a:r>
                            <a:rPr lang="zh-CN" sz="1050" b="0" kern="100">
                              <a:effectLst/>
                              <a:latin typeface="Times New Roman" panose="02020603050405020304" pitchFamily="18" charset="0"/>
                              <a:cs typeface="Times New Roman" panose="02020603050405020304" pitchFamily="18" charset="0"/>
                            </a:rPr>
                            <a:t>大尺度衰落系数</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9"/>
                      </a:ext>
                    </a:extLst>
                  </a:tr>
                  <a:tr h="454724">
                    <a:tc>
                      <a:txBody>
                        <a:bodyPr/>
                        <a:lstStyle/>
                        <a:p>
                          <a:endParaRPr lang="zh-CN"/>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blipFill>
                          <a:blip r:embed="rId20"/>
                          <a:stretch>
                            <a:fillRect l="-264407" t="-796000" r="-606780" b="-217333"/>
                          </a:stretch>
                        </a:blipFill>
                      </a:tcPr>
                    </a:tc>
                    <a:tc>
                      <a:txBody>
                        <a:bodyPr/>
                        <a:lstStyle/>
                        <a:p>
                          <a:pPr indent="266700" algn="l">
                            <a:lnSpc>
                              <a:spcPct val="150000"/>
                            </a:lnSpc>
                          </a:pPr>
                          <a:r>
                            <a:rPr lang="zh-CN" sz="1050" b="0" kern="100" dirty="0">
                              <a:effectLst/>
                              <a:latin typeface="Times New Roman" panose="02020603050405020304" pitchFamily="18" charset="0"/>
                              <a:cs typeface="Times New Roman" panose="02020603050405020304" pitchFamily="18" charset="0"/>
                            </a:rPr>
                            <a:t>车辆的最大传输能耗</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endParaRPr lang="zh-CN"/>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blipFill>
                          <a:blip r:embed="rId20"/>
                          <a:stretch>
                            <a:fillRect l="-510938" t="-796000" r="-284375" b="-217333"/>
                          </a:stretch>
                        </a:blipFill>
                      </a:tcPr>
                    </a:tc>
                    <a:tc>
                      <a:txBody>
                        <a:bodyPr/>
                        <a:lstStyle/>
                        <a:p>
                          <a:pPr indent="266700" algn="l">
                            <a:lnSpc>
                              <a:spcPct val="150000"/>
                            </a:lnSpc>
                          </a:pPr>
                          <a:r>
                            <a:rPr lang="zh-CN" sz="1050" b="0" kern="100">
                              <a:effectLst/>
                              <a:latin typeface="Times New Roman" panose="02020603050405020304" pitchFamily="18" charset="0"/>
                              <a:cs typeface="Times New Roman" panose="02020603050405020304" pitchFamily="18" charset="0"/>
                            </a:rPr>
                            <a:t>小尺度衰落系数</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10"/>
                      </a:ext>
                    </a:extLst>
                  </a:tr>
                  <a:tr h="454724">
                    <a:tc>
                      <a:txBody>
                        <a:bodyPr/>
                        <a:lstStyle/>
                        <a:p>
                          <a:endParaRPr lang="zh-CN"/>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blipFill>
                          <a:blip r:embed="rId20"/>
                          <a:stretch>
                            <a:fillRect l="-264407" t="-908108" r="-606780" b="-120270"/>
                          </a:stretch>
                        </a:blipFill>
                      </a:tcPr>
                    </a:tc>
                    <a:tc>
                      <a:txBody>
                        <a:bodyPr/>
                        <a:lstStyle/>
                        <a:p>
                          <a:pPr indent="266700" algn="l">
                            <a:lnSpc>
                              <a:spcPct val="150000"/>
                            </a:lnSpc>
                          </a:pPr>
                          <a:r>
                            <a:rPr lang="zh-CN" sz="1050" b="0" kern="100">
                              <a:effectLst/>
                              <a:latin typeface="Times New Roman" panose="02020603050405020304" pitchFamily="18" charset="0"/>
                              <a:cs typeface="Times New Roman" panose="02020603050405020304" pitchFamily="18" charset="0"/>
                            </a:rPr>
                            <a:t>车辆的最大传输功率</a:t>
                          </a:r>
                          <a:endParaRPr lang="zh-CN" sz="1050" b="0" kern="10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endParaRPr lang="zh-CN"/>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blipFill>
                          <a:blip r:embed="rId20"/>
                          <a:stretch>
                            <a:fillRect l="-510938" t="-908108" r="-284375" b="-120270"/>
                          </a:stretch>
                        </a:blipFill>
                      </a:tcPr>
                    </a:tc>
                    <a:tc>
                      <a:txBody>
                        <a:bodyPr/>
                        <a:lstStyle/>
                        <a:p>
                          <a:pPr indent="266700" algn="l">
                            <a:lnSpc>
                              <a:spcPct val="150000"/>
                            </a:lnSpc>
                          </a:pPr>
                          <a:r>
                            <a:rPr lang="zh-CN" sz="1050" b="0" kern="100">
                              <a:effectLst/>
                              <a:latin typeface="Times New Roman" panose="02020603050405020304" pitchFamily="18" charset="0"/>
                              <a:cs typeface="Times New Roman" panose="02020603050405020304" pitchFamily="18" charset="0"/>
                            </a:rPr>
                            <a:t>链路信噪比</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11"/>
                      </a:ext>
                    </a:extLst>
                  </a:tr>
                  <a:tr h="454724">
                    <a:tc>
                      <a:txBody>
                        <a:bodyPr/>
                        <a:lstStyle/>
                        <a:p>
                          <a:endParaRPr lang="zh-CN"/>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blipFill>
                          <a:blip r:embed="rId20"/>
                          <a:stretch>
                            <a:fillRect l="-264407" t="-994667" r="-606780" b="-18667"/>
                          </a:stretch>
                        </a:blipFill>
                      </a:tcPr>
                    </a:tc>
                    <a:tc>
                      <a:txBody>
                        <a:bodyPr/>
                        <a:lstStyle/>
                        <a:p>
                          <a:pPr indent="266700" algn="l">
                            <a:lnSpc>
                              <a:spcPct val="150000"/>
                            </a:lnSpc>
                          </a:pPr>
                          <a:r>
                            <a:rPr lang="zh-CN" sz="1050" b="0" kern="100" dirty="0">
                              <a:effectLst/>
                              <a:latin typeface="Times New Roman" panose="02020603050405020304" pitchFamily="18" charset="0"/>
                              <a:cs typeface="Times New Roman" panose="02020603050405020304" pitchFamily="18" charset="0"/>
                            </a:rPr>
                            <a:t>接入网分配到的最大计算资源</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endParaRPr lang="zh-CN"/>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blipFill>
                          <a:blip r:embed="rId20"/>
                          <a:stretch>
                            <a:fillRect l="-510938" t="-994667" r="-284375" b="-18667"/>
                          </a:stretch>
                        </a:blipFill>
                      </a:tcPr>
                    </a:tc>
                    <a:tc>
                      <a:txBody>
                        <a:bodyPr/>
                        <a:lstStyle/>
                        <a:p>
                          <a:pPr indent="266700" algn="l">
                            <a:lnSpc>
                              <a:spcPct val="150000"/>
                            </a:lnSpc>
                          </a:pPr>
                          <a:r>
                            <a:rPr lang="zh-CN" sz="1050" b="0" kern="100" dirty="0">
                              <a:effectLst/>
                              <a:latin typeface="Times New Roman" panose="02020603050405020304" pitchFamily="18" charset="0"/>
                              <a:cs typeface="Times New Roman" panose="02020603050405020304" pitchFamily="18" charset="0"/>
                            </a:rPr>
                            <a:t>链路传输功率</a:t>
                          </a:r>
                          <a:endParaRPr lang="zh-CN" sz="1050" b="0" kern="100" dirty="0">
                            <a:effectLst/>
                            <a:latin typeface="Times New Roman" panose="02020603050405020304" pitchFamily="18" charset="0"/>
                            <a:ea typeface="等线" panose="02010600030101010101" charset="-122"/>
                            <a:cs typeface="Times New Roman" panose="02020603050405020304" pitchFamily="18" charset="0"/>
                          </a:endParaRPr>
                        </a:p>
                      </a:txBody>
                      <a:tcPr marL="60405" marR="60405" marT="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mc:Fallback>
      </mc:AlternateContent>
      <p:sp>
        <p:nvSpPr>
          <p:cNvPr id="25" name="Rectangle 146"/>
          <p:cNvSpPr>
            <a:spLocks noChangeArrowheads="1"/>
          </p:cNvSpPr>
          <p:nvPr/>
        </p:nvSpPr>
        <p:spPr bwMode="auto">
          <a:xfrm>
            <a:off x="7624977" y="923950"/>
            <a:ext cx="33006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tabLst>
                <a:tab pos="2636520" algn="ctr"/>
                <a:tab pos="5273675" algn="r"/>
              </a:tabLst>
              <a:defRPr>
                <a:solidFill>
                  <a:schemeClr val="tx1"/>
                </a:solidFill>
                <a:latin typeface="Arial" panose="020B0604020202020204" pitchFamily="34" charset="0"/>
              </a:defRPr>
            </a:lvl1pPr>
            <a:lvl2pPr eaLnBrk="0" fontAlgn="base" hangingPunct="0">
              <a:spcBef>
                <a:spcPct val="0"/>
              </a:spcBef>
              <a:spcAft>
                <a:spcPct val="0"/>
              </a:spcAft>
              <a:tabLst>
                <a:tab pos="2636520" algn="ctr"/>
                <a:tab pos="5273675" algn="r"/>
              </a:tabLst>
              <a:defRPr>
                <a:solidFill>
                  <a:schemeClr val="tx1"/>
                </a:solidFill>
                <a:latin typeface="Arial" panose="020B0604020202020204" pitchFamily="34" charset="0"/>
              </a:defRPr>
            </a:lvl2pPr>
            <a:lvl3pPr eaLnBrk="0" fontAlgn="base" hangingPunct="0">
              <a:spcBef>
                <a:spcPct val="0"/>
              </a:spcBef>
              <a:spcAft>
                <a:spcPct val="0"/>
              </a:spcAft>
              <a:tabLst>
                <a:tab pos="2636520" algn="ctr"/>
                <a:tab pos="5273675" algn="r"/>
              </a:tabLst>
              <a:defRPr>
                <a:solidFill>
                  <a:schemeClr val="tx1"/>
                </a:solidFill>
                <a:latin typeface="Arial" panose="020B0604020202020204" pitchFamily="34" charset="0"/>
              </a:defRPr>
            </a:lvl3pPr>
            <a:lvl4pPr eaLnBrk="0" fontAlgn="base" hangingPunct="0">
              <a:spcBef>
                <a:spcPct val="0"/>
              </a:spcBef>
              <a:spcAft>
                <a:spcPct val="0"/>
              </a:spcAft>
              <a:tabLst>
                <a:tab pos="2636520" algn="ctr"/>
                <a:tab pos="5273675" algn="r"/>
              </a:tabLst>
              <a:defRPr>
                <a:solidFill>
                  <a:schemeClr val="tx1"/>
                </a:solidFill>
                <a:latin typeface="Arial" panose="020B0604020202020204" pitchFamily="34" charset="0"/>
              </a:defRPr>
            </a:lvl4pPr>
            <a:lvl5pPr eaLnBrk="0" fontAlgn="base" hangingPunct="0">
              <a:spcBef>
                <a:spcPct val="0"/>
              </a:spcBef>
              <a:spcAft>
                <a:spcPct val="0"/>
              </a:spcAft>
              <a:tabLst>
                <a:tab pos="2636520" algn="ctr"/>
                <a:tab pos="5273675" algn="r"/>
              </a:tabLst>
              <a:defRPr>
                <a:solidFill>
                  <a:schemeClr val="tx1"/>
                </a:solidFill>
                <a:latin typeface="Arial" panose="020B0604020202020204" pitchFamily="34" charset="0"/>
              </a:defRPr>
            </a:lvl5pPr>
            <a:lvl6pPr eaLnBrk="0" fontAlgn="base" hangingPunct="0">
              <a:spcBef>
                <a:spcPct val="0"/>
              </a:spcBef>
              <a:spcAft>
                <a:spcPct val="0"/>
              </a:spcAft>
              <a:tabLst>
                <a:tab pos="2636520" algn="ctr"/>
                <a:tab pos="5273675" algn="r"/>
              </a:tabLst>
              <a:defRPr>
                <a:solidFill>
                  <a:schemeClr val="tx1"/>
                </a:solidFill>
                <a:latin typeface="Arial" panose="020B0604020202020204" pitchFamily="34" charset="0"/>
              </a:defRPr>
            </a:lvl6pPr>
            <a:lvl7pPr eaLnBrk="0" fontAlgn="base" hangingPunct="0">
              <a:spcBef>
                <a:spcPct val="0"/>
              </a:spcBef>
              <a:spcAft>
                <a:spcPct val="0"/>
              </a:spcAft>
              <a:tabLst>
                <a:tab pos="2636520" algn="ctr"/>
                <a:tab pos="5273675" algn="r"/>
              </a:tabLst>
              <a:defRPr>
                <a:solidFill>
                  <a:schemeClr val="tx1"/>
                </a:solidFill>
                <a:latin typeface="Arial" panose="020B0604020202020204" pitchFamily="34" charset="0"/>
              </a:defRPr>
            </a:lvl7pPr>
            <a:lvl8pPr eaLnBrk="0" fontAlgn="base" hangingPunct="0">
              <a:spcBef>
                <a:spcPct val="0"/>
              </a:spcBef>
              <a:spcAft>
                <a:spcPct val="0"/>
              </a:spcAft>
              <a:tabLst>
                <a:tab pos="2636520" algn="ctr"/>
                <a:tab pos="5273675" algn="r"/>
              </a:tabLst>
              <a:defRPr>
                <a:solidFill>
                  <a:schemeClr val="tx1"/>
                </a:solidFill>
                <a:latin typeface="Arial" panose="020B0604020202020204" pitchFamily="34" charset="0"/>
              </a:defRPr>
            </a:lvl8pPr>
            <a:lvl9pPr eaLnBrk="0" fontAlgn="base" hangingPunct="0">
              <a:spcBef>
                <a:spcPct val="0"/>
              </a:spcBef>
              <a:spcAft>
                <a:spcPct val="0"/>
              </a:spcAft>
              <a:tabLst>
                <a:tab pos="2636520" algn="ctr"/>
                <a:tab pos="5273675" algn="r"/>
              </a:tabLst>
              <a:defRPr>
                <a:solidFill>
                  <a:schemeClr val="tx1"/>
                </a:solidFill>
                <a:latin typeface="Arial" panose="020B0604020202020204" pitchFamily="34" charset="0"/>
              </a:defRPr>
            </a:lvl9pPr>
          </a:lstStyle>
          <a:p>
            <a:pPr marL="0" marR="0" lvl="0" indent="266700" algn="ctr" defTabSz="914400" rtl="0" eaLnBrk="0" fontAlgn="base" latinLnBrk="0" hangingPunct="0">
              <a:lnSpc>
                <a:spcPct val="100000"/>
              </a:lnSpc>
              <a:spcBef>
                <a:spcPct val="0"/>
              </a:spcBef>
              <a:spcAft>
                <a:spcPct val="0"/>
              </a:spcAft>
              <a:buClrTx/>
              <a:buSzTx/>
              <a:buFontTx/>
              <a:buNone/>
              <a:tabLst>
                <a:tab pos="2636520" algn="ctr"/>
                <a:tab pos="5273675" algn="r"/>
              </a:tabLst>
            </a:pPr>
            <a:r>
              <a:rPr kumimoji="0" lang="zh-CN" altLang="zh-CN" sz="12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符号表</a:t>
            </a:r>
            <a:endParaRPr kumimoji="0" lang="zh-CN" altLang="zh-CN" sz="2800" b="1" i="0" u="none" strike="noStrike" cap="none" normalizeH="0" baseline="0" dirty="0">
              <a:ln>
                <a:noFill/>
              </a:ln>
              <a:solidFill>
                <a:schemeClr val="tx1"/>
              </a:solidFill>
              <a:effectLst/>
              <a:latin typeface="Arial" panose="020B0604020202020204" pitchFamily="34" charset="0"/>
            </a:endParaRPr>
          </a:p>
        </p:txBody>
      </p:sp>
      <p:sp>
        <p:nvSpPr>
          <p:cNvPr id="26" name="文本框 25"/>
          <p:cNvSpPr txBox="1"/>
          <p:nvPr/>
        </p:nvSpPr>
        <p:spPr>
          <a:xfrm>
            <a:off x="2553170" y="5355367"/>
            <a:ext cx="2246032" cy="407291"/>
          </a:xfrm>
          <a:prstGeom prst="rect">
            <a:avLst/>
          </a:prstGeom>
          <a:noFill/>
        </p:spPr>
        <p:txBody>
          <a:bodyPr wrap="square">
            <a:spAutoFit/>
          </a:bodyPr>
          <a:lstStyle/>
          <a:p>
            <a:pPr indent="266700" algn="just">
              <a:lnSpc>
                <a:spcPct val="200000"/>
              </a:lnSpc>
            </a:pP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C7</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确保了</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队列稳定</a:t>
            </a:r>
            <a:endParaRPr lang="zh-CN" altLang="zh-CN" sz="1200" kern="100" dirty="0">
              <a:effectLst/>
              <a:latin typeface="等线" panose="02010600030101010101" charset="-122"/>
              <a:ea typeface="等线" panose="02010600030101010101" charset="-122"/>
              <a:cs typeface="Times New Roman" panose="02020603050405020304" pitchFamily="18" charset="0"/>
            </a:endParaRPr>
          </a:p>
        </p:txBody>
      </p:sp>
      <p:sp>
        <p:nvSpPr>
          <p:cNvPr id="27" name="文本框 26"/>
          <p:cNvSpPr txBox="1"/>
          <p:nvPr/>
        </p:nvSpPr>
        <p:spPr>
          <a:xfrm>
            <a:off x="2460176" y="2882093"/>
            <a:ext cx="6099810" cy="407291"/>
          </a:xfrm>
          <a:prstGeom prst="rect">
            <a:avLst/>
          </a:prstGeom>
          <a:noFill/>
        </p:spPr>
        <p:txBody>
          <a:bodyPr wrap="square">
            <a:spAutoFit/>
          </a:bodyPr>
          <a:lstStyle/>
          <a:p>
            <a:pPr indent="266700" algn="just">
              <a:lnSpc>
                <a:spcPct val="200000"/>
              </a:lnSpc>
            </a:pP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C1</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约束</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每辆车只能选择一个接入网络接入</a:t>
            </a:r>
            <a:endParaRPr lang="zh-CN" altLang="zh-CN" sz="1200" kern="100" dirty="0">
              <a:effectLst/>
              <a:latin typeface="等线" panose="02010600030101010101" charset="-122"/>
              <a:ea typeface="等线" panose="02010600030101010101" charset="-122"/>
              <a:cs typeface="Times New Roman" panose="02020603050405020304" pitchFamily="18" charset="0"/>
            </a:endParaRPr>
          </a:p>
        </p:txBody>
      </p:sp>
      <p:sp>
        <p:nvSpPr>
          <p:cNvPr id="28" name="文本框 27"/>
          <p:cNvSpPr txBox="1"/>
          <p:nvPr/>
        </p:nvSpPr>
        <p:spPr>
          <a:xfrm>
            <a:off x="2885444" y="3184414"/>
            <a:ext cx="6099810" cy="407291"/>
          </a:xfrm>
          <a:prstGeom prst="rect">
            <a:avLst/>
          </a:prstGeom>
          <a:noFill/>
        </p:spPr>
        <p:txBody>
          <a:bodyPr wrap="square">
            <a:spAutoFit/>
          </a:bodyPr>
          <a:lstStyle/>
          <a:p>
            <a:pPr indent="266700" algn="just">
              <a:lnSpc>
                <a:spcPct val="200000"/>
              </a:lnSpc>
            </a:pP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C2: </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约束</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最大允许上行传输功率</a:t>
            </a:r>
            <a:endParaRPr lang="zh-CN" altLang="zh-CN" sz="1200" kern="100" dirty="0">
              <a:effectLst/>
              <a:latin typeface="等线" panose="02010600030101010101" charset="-122"/>
              <a:ea typeface="等线" panose="02010600030101010101" charset="-122"/>
              <a:cs typeface="Times New Roman" panose="02020603050405020304" pitchFamily="18" charset="0"/>
            </a:endParaRPr>
          </a:p>
        </p:txBody>
      </p:sp>
      <p:sp>
        <p:nvSpPr>
          <p:cNvPr id="29" name="文本框 28"/>
          <p:cNvSpPr txBox="1"/>
          <p:nvPr/>
        </p:nvSpPr>
        <p:spPr>
          <a:xfrm>
            <a:off x="3190902" y="3498621"/>
            <a:ext cx="3398307" cy="407291"/>
          </a:xfrm>
          <a:prstGeom prst="rect">
            <a:avLst/>
          </a:prstGeom>
          <a:noFill/>
        </p:spPr>
        <p:txBody>
          <a:bodyPr wrap="square">
            <a:spAutoFit/>
          </a:bodyPr>
          <a:lstStyle/>
          <a:p>
            <a:pPr indent="266700" algn="just">
              <a:lnSpc>
                <a:spcPct val="200000"/>
              </a:lnSpc>
            </a:pP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C3: </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约束计算资源</a:t>
            </a:r>
            <a:endParaRPr lang="zh-CN" altLang="zh-CN" sz="1200" kern="100" dirty="0">
              <a:effectLst/>
              <a:latin typeface="等线" panose="02010600030101010101" charset="-122"/>
              <a:ea typeface="等线" panose="02010600030101010101" charset="-122"/>
              <a:cs typeface="Times New Roman" panose="02020603050405020304" pitchFamily="18" charset="0"/>
            </a:endParaRPr>
          </a:p>
        </p:txBody>
      </p:sp>
      <p:sp>
        <p:nvSpPr>
          <p:cNvPr id="30" name="文本框 29"/>
          <p:cNvSpPr txBox="1"/>
          <p:nvPr/>
        </p:nvSpPr>
        <p:spPr>
          <a:xfrm>
            <a:off x="3853261" y="4046028"/>
            <a:ext cx="3100748" cy="461665"/>
          </a:xfrm>
          <a:prstGeom prst="rect">
            <a:avLst/>
          </a:prstGeom>
          <a:noFill/>
        </p:spPr>
        <p:txBody>
          <a:bodyPr wrap="square">
            <a:spAutoFit/>
          </a:bodyPr>
          <a:lstStyle/>
          <a:p>
            <a:pPr indent="266700"/>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C4:</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传输子任务的传输时延在最大容忍</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时延约束内</a:t>
            </a:r>
            <a:endParaRPr lang="zh-CN" altLang="zh-CN" sz="1200" kern="100" dirty="0">
              <a:effectLst/>
              <a:latin typeface="等线" panose="02010600030101010101" charset="-122"/>
              <a:ea typeface="等线" panose="02010600030101010101" charset="-122"/>
              <a:cs typeface="Times New Roman" panose="02020603050405020304" pitchFamily="18" charset="0"/>
            </a:endParaRPr>
          </a:p>
        </p:txBody>
      </p:sp>
      <p:sp>
        <p:nvSpPr>
          <p:cNvPr id="31" name="文本框 30"/>
          <p:cNvSpPr txBox="1"/>
          <p:nvPr/>
        </p:nvSpPr>
        <p:spPr>
          <a:xfrm>
            <a:off x="3330351" y="4515282"/>
            <a:ext cx="4221076" cy="407291"/>
          </a:xfrm>
          <a:prstGeom prst="rect">
            <a:avLst/>
          </a:prstGeom>
          <a:noFill/>
        </p:spPr>
        <p:txBody>
          <a:bodyPr wrap="square">
            <a:spAutoFit/>
          </a:bodyPr>
          <a:lstStyle/>
          <a:p>
            <a:pPr indent="266700" algn="just">
              <a:lnSpc>
                <a:spcPct val="200000"/>
              </a:lnSpc>
            </a:pP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C5:</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确保了计算负载不能超过计算容量</a:t>
            </a:r>
            <a:endParaRPr lang="zh-CN" altLang="zh-CN" sz="1200" kern="100" dirty="0">
              <a:effectLst/>
              <a:latin typeface="等线" panose="02010600030101010101" charset="-122"/>
              <a:ea typeface="等线" panose="02010600030101010101" charset="-122"/>
              <a:cs typeface="Times New Roman" panose="02020603050405020304" pitchFamily="18" charset="0"/>
            </a:endParaRPr>
          </a:p>
        </p:txBody>
      </p:sp>
      <p:sp>
        <p:nvSpPr>
          <p:cNvPr id="33" name="文本框 32"/>
          <p:cNvSpPr txBox="1"/>
          <p:nvPr/>
        </p:nvSpPr>
        <p:spPr>
          <a:xfrm>
            <a:off x="2876852" y="4987981"/>
            <a:ext cx="3008642" cy="403508"/>
          </a:xfrm>
          <a:prstGeom prst="rect">
            <a:avLst/>
          </a:prstGeom>
          <a:noFill/>
        </p:spPr>
        <p:txBody>
          <a:bodyPr wrap="square">
            <a:spAutoFit/>
          </a:bodyPr>
          <a:lstStyle/>
          <a:p>
            <a:pPr indent="266700" algn="just">
              <a:lnSpc>
                <a:spcPct val="200000"/>
              </a:lnSpc>
            </a:pP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C6</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确保了传输能耗约束</a:t>
            </a:r>
            <a:endParaRPr lang="en-US" altLang="zh-CN" sz="12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箭头: 右 32"/>
          <p:cNvSpPr/>
          <p:nvPr/>
        </p:nvSpPr>
        <p:spPr>
          <a:xfrm>
            <a:off x="2971280" y="3397824"/>
            <a:ext cx="133786" cy="12943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右 33"/>
          <p:cNvSpPr/>
          <p:nvPr/>
        </p:nvSpPr>
        <p:spPr>
          <a:xfrm>
            <a:off x="2553170" y="3091785"/>
            <a:ext cx="133786" cy="12943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右 36"/>
          <p:cNvSpPr/>
          <p:nvPr/>
        </p:nvSpPr>
        <p:spPr>
          <a:xfrm>
            <a:off x="3210959" y="3694338"/>
            <a:ext cx="133786" cy="12943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右 37"/>
          <p:cNvSpPr/>
          <p:nvPr/>
        </p:nvSpPr>
        <p:spPr>
          <a:xfrm>
            <a:off x="4038600" y="4133097"/>
            <a:ext cx="133786" cy="12943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右 38"/>
          <p:cNvSpPr/>
          <p:nvPr/>
        </p:nvSpPr>
        <p:spPr>
          <a:xfrm>
            <a:off x="3472878" y="4728986"/>
            <a:ext cx="133786" cy="12943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右 39"/>
          <p:cNvSpPr/>
          <p:nvPr/>
        </p:nvSpPr>
        <p:spPr>
          <a:xfrm>
            <a:off x="2950705" y="5171880"/>
            <a:ext cx="133786" cy="12943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0"/>
          <p:cNvSpPr/>
          <p:nvPr/>
        </p:nvSpPr>
        <p:spPr>
          <a:xfrm>
            <a:off x="2553170" y="5566553"/>
            <a:ext cx="133786" cy="12943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45920" y="1635881"/>
            <a:ext cx="9042400" cy="4693912"/>
          </a:xfrm>
          <a:prstGeom prst="rect">
            <a:avLst/>
          </a:prstGeom>
          <a:solidFill>
            <a:schemeClr val="bg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p>
            <a:fld id="{4DB44E30-715F-4973-8179-B4178D7E09F0}" type="datetime1">
              <a:rPr lang="zh-CN" altLang="en-US" smtClean="0">
                <a:solidFill>
                  <a:schemeClr val="bg1">
                    <a:lumMod val="50000"/>
                  </a:schemeClr>
                </a:solidFill>
              </a:rPr>
              <a:t>2024/3/25</a:t>
            </a:fld>
            <a:endParaRPr lang="zh-CN" altLang="en-US" dirty="0">
              <a:solidFill>
                <a:schemeClr val="bg1">
                  <a:lumMod val="50000"/>
                </a:schemeClr>
              </a:solidFill>
            </a:endParaRPr>
          </a:p>
        </p:txBody>
      </p:sp>
      <p:sp>
        <p:nvSpPr>
          <p:cNvPr id="4" name="页脚占位符 3"/>
          <p:cNvSpPr>
            <a:spLocks noGrp="1"/>
          </p:cNvSpPr>
          <p:nvPr>
            <p:ph type="ftr" sz="quarter" idx="11"/>
          </p:nvPr>
        </p:nvSpPr>
        <p:spPr/>
        <p:txBody>
          <a:bodyPr/>
          <a:lstStyle/>
          <a:p>
            <a:r>
              <a:rPr lang="zh-CN" altLang="en-US" dirty="0">
                <a:solidFill>
                  <a:schemeClr val="bg1">
                    <a:lumMod val="50000"/>
                  </a:schemeClr>
                </a:solidFill>
              </a:rPr>
              <a:t>西安电子科技大学</a:t>
            </a:r>
          </a:p>
        </p:txBody>
      </p:sp>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rPr>
              <a:t>15</a:t>
            </a:fld>
            <a:endParaRPr lang="zh-CN" altLang="en-US" dirty="0">
              <a:solidFill>
                <a:schemeClr val="bg1">
                  <a:lumMod val="50000"/>
                </a:schemeClr>
              </a:solidFill>
            </a:endParaRPr>
          </a:p>
        </p:txBody>
      </p:sp>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研究内容</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文本框 18"/>
          <p:cNvSpPr txBox="1"/>
          <p:nvPr/>
        </p:nvSpPr>
        <p:spPr>
          <a:xfrm>
            <a:off x="542948" y="1218716"/>
            <a:ext cx="4779141" cy="417165"/>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4.</a:t>
            </a:r>
            <a:r>
              <a:rPr lang="zh-CN" altLang="en-US" b="1" spc="100" dirty="0">
                <a:latin typeface="Times New Roman" panose="02020603050405020304" pitchFamily="18" charset="0"/>
                <a:ea typeface="思源宋体 Heavy" panose="02020900000000000000"/>
                <a:cs typeface="Times New Roman" panose="02020603050405020304" pitchFamily="18" charset="0"/>
              </a:rPr>
              <a:t> 知识驱动的双时间尺度分析 </a:t>
            </a:r>
            <a:r>
              <a:rPr lang="en-US" altLang="zh-CN" b="1" spc="100" dirty="0">
                <a:latin typeface="Times New Roman" panose="02020603050405020304" pitchFamily="18" charset="0"/>
                <a:ea typeface="思源宋体 Heavy" panose="02020900000000000000"/>
                <a:cs typeface="Times New Roman" panose="02020603050405020304" pitchFamily="18" charset="0"/>
              </a:rPr>
              <a:t>: KD-PPO</a:t>
            </a:r>
            <a:endParaRPr lang="zh-CN" altLang="en-US" b="1" spc="100" dirty="0">
              <a:latin typeface="Times New Roman" panose="02020603050405020304" pitchFamily="18" charset="0"/>
              <a:ea typeface="思源宋体 Heavy" panose="02020900000000000000"/>
              <a:cs typeface="Times New Roman" panose="02020603050405020304" pitchFamily="18" charset="0"/>
            </a:endParaRPr>
          </a:p>
        </p:txBody>
      </p:sp>
      <p:grpSp>
        <p:nvGrpSpPr>
          <p:cNvPr id="64" name="组合 63"/>
          <p:cNvGrpSpPr/>
          <p:nvPr/>
        </p:nvGrpSpPr>
        <p:grpSpPr>
          <a:xfrm>
            <a:off x="3607299" y="5218027"/>
            <a:ext cx="4752289" cy="993986"/>
            <a:chOff x="750379" y="5091716"/>
            <a:chExt cx="4449802" cy="993986"/>
          </a:xfrm>
        </p:grpSpPr>
        <p:graphicFrame>
          <p:nvGraphicFramePr>
            <p:cNvPr id="9" name="对象 8"/>
            <p:cNvGraphicFramePr>
              <a:graphicFrameLocks noChangeAspect="1"/>
            </p:cNvGraphicFramePr>
            <p:nvPr/>
          </p:nvGraphicFramePr>
          <p:xfrm>
            <a:off x="3120805" y="5091716"/>
            <a:ext cx="2079376" cy="669866"/>
          </p:xfrm>
          <a:graphic>
            <a:graphicData uri="http://schemas.openxmlformats.org/presentationml/2006/ole">
              <mc:AlternateContent xmlns:mc="http://schemas.openxmlformats.org/markup-compatibility/2006">
                <mc:Choice xmlns:v="urn:schemas-microsoft-com:vml" Requires="v">
                  <p:oleObj spid="_x0000_s2201" name="Equation" r:id="rId4" imgW="1422400" imgH="457200" progId="Equation.DSMT4">
                    <p:embed/>
                  </p:oleObj>
                </mc:Choice>
                <mc:Fallback>
                  <p:oleObj name="Equation" r:id="rId4" imgW="1422400" imgH="457200" progId="Equation.DSMT4">
                    <p:embed/>
                    <p:pic>
                      <p:nvPicPr>
                        <p:cNvPr id="0" name="对象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0805" y="5091716"/>
                          <a:ext cx="2079376" cy="669866"/>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3139874" y="5786061"/>
            <a:ext cx="1427785" cy="299641"/>
          </p:xfrm>
          <a:graphic>
            <a:graphicData uri="http://schemas.openxmlformats.org/presentationml/2006/ole">
              <mc:AlternateContent xmlns:mc="http://schemas.openxmlformats.org/markup-compatibility/2006">
                <mc:Choice xmlns:v="urn:schemas-microsoft-com:vml" Requires="v">
                  <p:oleObj spid="_x0000_s2202" name="Equation" r:id="rId6" imgW="951865" imgH="203200" progId="Equation.DSMT4">
                    <p:embed/>
                  </p:oleObj>
                </mc:Choice>
                <mc:Fallback>
                  <p:oleObj name="Equation" r:id="rId6" imgW="951865" imgH="203200" progId="Equation.DSMT4">
                    <p:embed/>
                    <p:pic>
                      <p:nvPicPr>
                        <p:cNvPr id="0" name="对象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9874" y="5786061"/>
                          <a:ext cx="1427785" cy="299641"/>
                        </a:xfrm>
                        <a:prstGeom prst="rect">
                          <a:avLst/>
                        </a:prstGeom>
                        <a:noFill/>
                      </p:spPr>
                    </p:pic>
                  </p:oleObj>
                </mc:Fallback>
              </mc:AlternateContent>
            </a:graphicData>
          </a:graphic>
        </p:graphicFrame>
        <p:sp>
          <p:nvSpPr>
            <p:cNvPr id="13" name="文本框 12"/>
            <p:cNvSpPr txBox="1"/>
            <p:nvPr/>
          </p:nvSpPr>
          <p:spPr>
            <a:xfrm>
              <a:off x="750379" y="5212465"/>
              <a:ext cx="2538882" cy="369332"/>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rPr>
                <a:t>小时间尺度建模</a:t>
              </a:r>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grpSp>
      <p:grpSp>
        <p:nvGrpSpPr>
          <p:cNvPr id="8" name="组合 7"/>
          <p:cNvGrpSpPr/>
          <p:nvPr/>
        </p:nvGrpSpPr>
        <p:grpSpPr>
          <a:xfrm>
            <a:off x="3674971" y="1731993"/>
            <a:ext cx="3729242" cy="743464"/>
            <a:chOff x="750379" y="1786507"/>
            <a:chExt cx="3491872" cy="743464"/>
          </a:xfrm>
        </p:grpSpPr>
        <p:graphicFrame>
          <p:nvGraphicFramePr>
            <p:cNvPr id="11" name="对象 10"/>
            <p:cNvGraphicFramePr>
              <a:graphicFrameLocks noChangeAspect="1"/>
            </p:cNvGraphicFramePr>
            <p:nvPr/>
          </p:nvGraphicFramePr>
          <p:xfrm>
            <a:off x="3077881" y="1786507"/>
            <a:ext cx="1164370" cy="471643"/>
          </p:xfrm>
          <a:graphic>
            <a:graphicData uri="http://schemas.openxmlformats.org/presentationml/2006/ole">
              <mc:AlternateContent xmlns:mc="http://schemas.openxmlformats.org/markup-compatibility/2006">
                <mc:Choice xmlns:v="urn:schemas-microsoft-com:vml" Requires="v">
                  <p:oleObj spid="_x0000_s2203" name="Equation" r:id="rId8" imgW="748665" imgH="304800" progId="Equation.DSMT4">
                    <p:embed/>
                  </p:oleObj>
                </mc:Choice>
                <mc:Fallback>
                  <p:oleObj name="Equation" r:id="rId8" imgW="748665" imgH="304800" progId="Equation.DSMT4">
                    <p:embed/>
                    <p:pic>
                      <p:nvPicPr>
                        <p:cNvPr id="0" name="对象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7881" y="1786507"/>
                          <a:ext cx="1164370" cy="471643"/>
                        </a:xfrm>
                        <a:prstGeom prst="rect">
                          <a:avLst/>
                        </a:prstGeom>
                        <a:noFill/>
                      </p:spPr>
                    </p:pic>
                  </p:oleObj>
                </mc:Fallback>
              </mc:AlternateContent>
            </a:graphicData>
          </a:graphic>
        </p:graphicFrame>
        <p:graphicFrame>
          <p:nvGraphicFramePr>
            <p:cNvPr id="14" name="对象 13"/>
            <p:cNvGraphicFramePr>
              <a:graphicFrameLocks noChangeAspect="1"/>
            </p:cNvGraphicFramePr>
            <p:nvPr/>
          </p:nvGraphicFramePr>
          <p:xfrm>
            <a:off x="3077880" y="2244568"/>
            <a:ext cx="964931" cy="285403"/>
          </p:xfrm>
          <a:graphic>
            <a:graphicData uri="http://schemas.openxmlformats.org/presentationml/2006/ole">
              <mc:AlternateContent xmlns:mc="http://schemas.openxmlformats.org/markup-compatibility/2006">
                <mc:Choice xmlns:v="urn:schemas-microsoft-com:vml" Requires="v">
                  <p:oleObj spid="_x0000_s2204" name="Equation" r:id="rId10" imgW="673100" imgH="203200" progId="Equation.DSMT4">
                    <p:embed/>
                  </p:oleObj>
                </mc:Choice>
                <mc:Fallback>
                  <p:oleObj name="Equation" r:id="rId10" imgW="673100" imgH="203200" progId="Equation.DSMT4">
                    <p:embed/>
                    <p:pic>
                      <p:nvPicPr>
                        <p:cNvPr id="0" name="对象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77880" y="2244568"/>
                          <a:ext cx="964931" cy="285403"/>
                        </a:xfrm>
                        <a:prstGeom prst="rect">
                          <a:avLst/>
                        </a:prstGeom>
                        <a:noFill/>
                      </p:spPr>
                    </p:pic>
                  </p:oleObj>
                </mc:Fallback>
              </mc:AlternateContent>
            </a:graphicData>
          </a:graphic>
        </p:graphicFrame>
        <p:sp>
          <p:nvSpPr>
            <p:cNvPr id="16" name="文本框 15"/>
            <p:cNvSpPr txBox="1"/>
            <p:nvPr/>
          </p:nvSpPr>
          <p:spPr>
            <a:xfrm>
              <a:off x="750379" y="1955347"/>
              <a:ext cx="2743201" cy="369332"/>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rPr>
                <a:t>大时间尺度建模</a:t>
              </a:r>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grpSp>
      <p:sp>
        <p:nvSpPr>
          <p:cNvPr id="18" name="矩形 17"/>
          <p:cNvSpPr/>
          <p:nvPr/>
        </p:nvSpPr>
        <p:spPr>
          <a:xfrm>
            <a:off x="2184048" y="2638164"/>
            <a:ext cx="7901923" cy="392429"/>
          </a:xfrm>
          <a:prstGeom prst="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0" b="1">
              <a:latin typeface="Times New Roman" panose="02020603050405020304" pitchFamily="18" charset="0"/>
              <a:cs typeface="Times New Roman" panose="02020603050405020304" pitchFamily="18" charset="0"/>
            </a:endParaRPr>
          </a:p>
        </p:txBody>
      </p:sp>
      <p:sp>
        <p:nvSpPr>
          <p:cNvPr id="20" name="矩形 19"/>
          <p:cNvSpPr/>
          <p:nvPr/>
        </p:nvSpPr>
        <p:spPr>
          <a:xfrm>
            <a:off x="2197831" y="4634073"/>
            <a:ext cx="7888144" cy="348417"/>
          </a:xfrm>
          <a:prstGeom prst="rect">
            <a:avLst/>
          </a:prstGeom>
          <a:solidFill>
            <a:srgbClr val="C7696B">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600" b="1">
              <a:latin typeface="Times New Roman" panose="02020603050405020304" pitchFamily="18" charset="0"/>
              <a:cs typeface="Times New Roman" panose="02020603050405020304" pitchFamily="18" charset="0"/>
            </a:endParaRPr>
          </a:p>
        </p:txBody>
      </p:sp>
      <p:sp>
        <p:nvSpPr>
          <p:cNvPr id="21" name="文本框 20"/>
          <p:cNvSpPr txBox="1"/>
          <p:nvPr/>
        </p:nvSpPr>
        <p:spPr>
          <a:xfrm>
            <a:off x="2877778" y="2667291"/>
            <a:ext cx="6730275" cy="584775"/>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Large-timescale agent: access choosing, computation resource allocation </a:t>
            </a:r>
            <a:endParaRPr lang="zh-CN" altLang="en-US" sz="1600" b="1"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4056294" y="4615365"/>
            <a:ext cx="5371650"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Small-timescale agent: power  allocation</a:t>
            </a:r>
            <a:endParaRPr lang="zh-CN" altLang="en-US" sz="1600" b="1" dirty="0">
              <a:latin typeface="Times New Roman" panose="02020603050405020304" pitchFamily="18" charset="0"/>
              <a:cs typeface="Times New Roman" panose="02020603050405020304" pitchFamily="18" charset="0"/>
            </a:endParaRPr>
          </a:p>
        </p:txBody>
      </p:sp>
      <p:cxnSp>
        <p:nvCxnSpPr>
          <p:cNvPr id="23" name="直接箭头连接符 22"/>
          <p:cNvCxnSpPr/>
          <p:nvPr/>
        </p:nvCxnSpPr>
        <p:spPr>
          <a:xfrm>
            <a:off x="2109216" y="3679857"/>
            <a:ext cx="79767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3275420" y="3532903"/>
            <a:ext cx="0" cy="311014"/>
          </a:xfrm>
          <a:prstGeom prst="line">
            <a:avLst/>
          </a:prstGeom>
          <a:ln w="38100">
            <a:solidFill>
              <a:srgbClr val="AF2125"/>
            </a:solidFill>
          </a:ln>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8151806" y="3532903"/>
            <a:ext cx="0" cy="311014"/>
          </a:xfrm>
          <a:prstGeom prst="line">
            <a:avLst/>
          </a:prstGeom>
          <a:ln w="38100">
            <a:solidFill>
              <a:srgbClr val="AF2125"/>
            </a:solidFill>
          </a:ln>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5031001" y="3708535"/>
            <a:ext cx="0" cy="135383"/>
          </a:xfrm>
          <a:prstGeom prst="line">
            <a:avLst/>
          </a:prstGeom>
          <a:ln w="3810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6771990" y="3682063"/>
            <a:ext cx="0" cy="135383"/>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8151806" y="3708535"/>
            <a:ext cx="0" cy="135383"/>
          </a:xfrm>
          <a:prstGeom prst="line">
            <a:avLst/>
          </a:prstGeom>
          <a:ln w="38100">
            <a:solidFill>
              <a:srgbClr val="AF2125"/>
            </a:solidFill>
          </a:ln>
        </p:spPr>
        <p:style>
          <a:lnRef idx="1">
            <a:schemeClr val="dk1"/>
          </a:lnRef>
          <a:fillRef idx="0">
            <a:schemeClr val="dk1"/>
          </a:fillRef>
          <a:effectRef idx="0">
            <a:schemeClr val="dk1"/>
          </a:effectRef>
          <a:fontRef idx="minor">
            <a:schemeClr val="tx1"/>
          </a:fontRef>
        </p:style>
      </p:cxnSp>
      <p:sp>
        <p:nvSpPr>
          <p:cNvPr id="29" name="文本框 28"/>
          <p:cNvSpPr txBox="1"/>
          <p:nvPr/>
        </p:nvSpPr>
        <p:spPr>
          <a:xfrm>
            <a:off x="2109217" y="3631101"/>
            <a:ext cx="672363"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(T, t)</a:t>
            </a:r>
            <a:endParaRPr lang="zh-CN" altLang="en-US" sz="1600" b="1" dirty="0">
              <a:latin typeface="Times New Roman" panose="02020603050405020304" pitchFamily="18" charset="0"/>
              <a:cs typeface="Times New Roman" panose="02020603050405020304" pitchFamily="18" charset="0"/>
            </a:endParaRPr>
          </a:p>
        </p:txBody>
      </p:sp>
      <p:sp>
        <p:nvSpPr>
          <p:cNvPr id="30" name="文本框 29"/>
          <p:cNvSpPr txBox="1"/>
          <p:nvPr/>
        </p:nvSpPr>
        <p:spPr>
          <a:xfrm>
            <a:off x="2184048" y="3320087"/>
            <a:ext cx="339611"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T</a:t>
            </a:r>
            <a:endParaRPr lang="zh-CN" altLang="en-US" sz="1600" b="1" dirty="0">
              <a:latin typeface="Times New Roman" panose="02020603050405020304" pitchFamily="18" charset="0"/>
              <a:cs typeface="Times New Roman" panose="02020603050405020304" pitchFamily="18" charset="0"/>
            </a:endParaRPr>
          </a:p>
        </p:txBody>
      </p:sp>
      <p:sp>
        <p:nvSpPr>
          <p:cNvPr id="31" name="文本框 30"/>
          <p:cNvSpPr txBox="1"/>
          <p:nvPr/>
        </p:nvSpPr>
        <p:spPr>
          <a:xfrm>
            <a:off x="2905222" y="3776225"/>
            <a:ext cx="672363"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(1, 1)</a:t>
            </a:r>
            <a:endParaRPr lang="zh-CN" altLang="en-US" sz="1600" b="1" dirty="0">
              <a:latin typeface="Times New Roman" panose="02020603050405020304" pitchFamily="18" charset="0"/>
              <a:cs typeface="Times New Roman" panose="02020603050405020304" pitchFamily="18" charset="0"/>
            </a:endParaRPr>
          </a:p>
        </p:txBody>
      </p:sp>
      <p:sp>
        <p:nvSpPr>
          <p:cNvPr id="32" name="文本框 31"/>
          <p:cNvSpPr txBox="1"/>
          <p:nvPr/>
        </p:nvSpPr>
        <p:spPr>
          <a:xfrm>
            <a:off x="4699104" y="3773011"/>
            <a:ext cx="672363"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(1, 2)</a:t>
            </a:r>
            <a:endParaRPr lang="zh-CN" altLang="en-US" sz="1600" b="1" dirty="0">
              <a:latin typeface="Times New Roman" panose="02020603050405020304" pitchFamily="18" charset="0"/>
              <a:cs typeface="Times New Roman" panose="02020603050405020304" pitchFamily="18" charset="0"/>
            </a:endParaRPr>
          </a:p>
        </p:txBody>
      </p:sp>
      <p:sp>
        <p:nvSpPr>
          <p:cNvPr id="33" name="文本框 32"/>
          <p:cNvSpPr txBox="1"/>
          <p:nvPr/>
        </p:nvSpPr>
        <p:spPr>
          <a:xfrm>
            <a:off x="6405937" y="3738927"/>
            <a:ext cx="672363"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(1, t)</a:t>
            </a:r>
            <a:endParaRPr lang="zh-CN" altLang="en-US" sz="1600" b="1" dirty="0">
              <a:latin typeface="Times New Roman" panose="02020603050405020304" pitchFamily="18" charset="0"/>
              <a:cs typeface="Times New Roman" panose="02020603050405020304" pitchFamily="18" charset="0"/>
            </a:endParaRPr>
          </a:p>
        </p:txBody>
      </p:sp>
      <p:sp>
        <p:nvSpPr>
          <p:cNvPr id="34" name="文本框 33"/>
          <p:cNvSpPr txBox="1"/>
          <p:nvPr/>
        </p:nvSpPr>
        <p:spPr>
          <a:xfrm>
            <a:off x="7785753" y="3765398"/>
            <a:ext cx="672363"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(2, 1)</a:t>
            </a:r>
            <a:endParaRPr lang="zh-CN" altLang="en-US" sz="1600" b="1" dirty="0">
              <a:latin typeface="Times New Roman" panose="02020603050405020304" pitchFamily="18" charset="0"/>
              <a:cs typeface="Times New Roman" panose="02020603050405020304" pitchFamily="18" charset="0"/>
            </a:endParaRPr>
          </a:p>
        </p:txBody>
      </p:sp>
      <p:sp>
        <p:nvSpPr>
          <p:cNvPr id="35" name="文本框 34"/>
          <p:cNvSpPr txBox="1"/>
          <p:nvPr/>
        </p:nvSpPr>
        <p:spPr>
          <a:xfrm>
            <a:off x="5787271" y="3671601"/>
            <a:ext cx="672363"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a:t>
            </a:r>
            <a:endParaRPr lang="zh-CN" altLang="en-US" sz="1600" b="1" dirty="0">
              <a:latin typeface="Times New Roman" panose="02020603050405020304" pitchFamily="18" charset="0"/>
              <a:cs typeface="Times New Roman" panose="02020603050405020304" pitchFamily="18" charset="0"/>
            </a:endParaRPr>
          </a:p>
        </p:txBody>
      </p:sp>
      <p:cxnSp>
        <p:nvCxnSpPr>
          <p:cNvPr id="36" name="直接箭头连接符 35"/>
          <p:cNvCxnSpPr/>
          <p:nvPr/>
        </p:nvCxnSpPr>
        <p:spPr>
          <a:xfrm>
            <a:off x="3286912" y="4201857"/>
            <a:ext cx="0" cy="423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p:cNvCxnSpPr/>
          <p:nvPr/>
        </p:nvCxnSpPr>
        <p:spPr>
          <a:xfrm flipV="1">
            <a:off x="3816736" y="3688252"/>
            <a:ext cx="0" cy="9169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文本框 37"/>
          <p:cNvSpPr txBox="1"/>
          <p:nvPr/>
        </p:nvSpPr>
        <p:spPr>
          <a:xfrm>
            <a:off x="2639341" y="4212215"/>
            <a:ext cx="910054"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s(1,1)</a:t>
            </a:r>
            <a:endParaRPr lang="zh-CN" altLang="en-US" sz="1600" b="1" dirty="0">
              <a:latin typeface="Times New Roman" panose="02020603050405020304" pitchFamily="18" charset="0"/>
              <a:cs typeface="Times New Roman" panose="02020603050405020304" pitchFamily="18" charset="0"/>
            </a:endParaRPr>
          </a:p>
        </p:txBody>
      </p:sp>
      <p:cxnSp>
        <p:nvCxnSpPr>
          <p:cNvPr id="39" name="直接箭头连接符 38"/>
          <p:cNvCxnSpPr/>
          <p:nvPr/>
        </p:nvCxnSpPr>
        <p:spPr>
          <a:xfrm>
            <a:off x="5054926" y="4201857"/>
            <a:ext cx="0" cy="423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p:cNvCxnSpPr/>
          <p:nvPr/>
        </p:nvCxnSpPr>
        <p:spPr>
          <a:xfrm flipV="1">
            <a:off x="5322698" y="3682063"/>
            <a:ext cx="0" cy="9169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文本框 40"/>
          <p:cNvSpPr txBox="1"/>
          <p:nvPr/>
        </p:nvSpPr>
        <p:spPr>
          <a:xfrm>
            <a:off x="4389122" y="4275516"/>
            <a:ext cx="910054"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s(1,2)</a:t>
            </a:r>
            <a:endParaRPr lang="zh-CN" altLang="en-US" sz="1600" b="1" dirty="0">
              <a:latin typeface="Times New Roman" panose="02020603050405020304" pitchFamily="18" charset="0"/>
              <a:cs typeface="Times New Roman" panose="02020603050405020304" pitchFamily="18" charset="0"/>
            </a:endParaRPr>
          </a:p>
        </p:txBody>
      </p:sp>
      <p:sp>
        <p:nvSpPr>
          <p:cNvPr id="42" name="文本框 41"/>
          <p:cNvSpPr txBox="1"/>
          <p:nvPr/>
        </p:nvSpPr>
        <p:spPr>
          <a:xfrm>
            <a:off x="5303966" y="4275081"/>
            <a:ext cx="910054"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a(1,2)</a:t>
            </a:r>
            <a:endParaRPr lang="zh-CN" altLang="en-US" sz="1600" b="1" dirty="0">
              <a:latin typeface="Times New Roman" panose="02020603050405020304" pitchFamily="18" charset="0"/>
              <a:cs typeface="Times New Roman" panose="02020603050405020304" pitchFamily="18" charset="0"/>
            </a:endParaRPr>
          </a:p>
        </p:txBody>
      </p:sp>
      <p:cxnSp>
        <p:nvCxnSpPr>
          <p:cNvPr id="43" name="直接箭头连接符 42"/>
          <p:cNvCxnSpPr/>
          <p:nvPr/>
        </p:nvCxnSpPr>
        <p:spPr>
          <a:xfrm>
            <a:off x="6790654" y="4176017"/>
            <a:ext cx="0" cy="423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接箭头连接符 43"/>
          <p:cNvCxnSpPr/>
          <p:nvPr/>
        </p:nvCxnSpPr>
        <p:spPr>
          <a:xfrm flipV="1">
            <a:off x="7030854" y="3682695"/>
            <a:ext cx="0" cy="9169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文本框 45"/>
          <p:cNvSpPr txBox="1"/>
          <p:nvPr/>
        </p:nvSpPr>
        <p:spPr>
          <a:xfrm>
            <a:off x="5987606" y="4264659"/>
            <a:ext cx="910054"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s(1,t)</a:t>
            </a:r>
            <a:endParaRPr lang="zh-CN" altLang="en-US" sz="1600" b="1" dirty="0">
              <a:latin typeface="Times New Roman" panose="02020603050405020304" pitchFamily="18" charset="0"/>
              <a:cs typeface="Times New Roman" panose="02020603050405020304" pitchFamily="18" charset="0"/>
            </a:endParaRPr>
          </a:p>
        </p:txBody>
      </p:sp>
      <p:sp>
        <p:nvSpPr>
          <p:cNvPr id="47" name="文本框 46"/>
          <p:cNvSpPr txBox="1"/>
          <p:nvPr/>
        </p:nvSpPr>
        <p:spPr>
          <a:xfrm>
            <a:off x="7010235" y="4286142"/>
            <a:ext cx="910054"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a(1,t)</a:t>
            </a:r>
            <a:endParaRPr lang="zh-CN" altLang="en-US" sz="1600" b="1" dirty="0">
              <a:latin typeface="Times New Roman" panose="02020603050405020304" pitchFamily="18" charset="0"/>
              <a:cs typeface="Times New Roman" panose="02020603050405020304" pitchFamily="18" charset="0"/>
            </a:endParaRPr>
          </a:p>
        </p:txBody>
      </p:sp>
      <p:cxnSp>
        <p:nvCxnSpPr>
          <p:cNvPr id="48" name="直接箭头连接符 47"/>
          <p:cNvCxnSpPr/>
          <p:nvPr/>
        </p:nvCxnSpPr>
        <p:spPr>
          <a:xfrm>
            <a:off x="8174238" y="4186135"/>
            <a:ext cx="0" cy="423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文本框 48"/>
          <p:cNvSpPr txBox="1"/>
          <p:nvPr/>
        </p:nvSpPr>
        <p:spPr>
          <a:xfrm>
            <a:off x="7526666" y="4284386"/>
            <a:ext cx="910054"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s(2,1)</a:t>
            </a:r>
            <a:endParaRPr lang="zh-CN" altLang="en-US" sz="1600" b="1" dirty="0">
              <a:latin typeface="Times New Roman" panose="02020603050405020304" pitchFamily="18" charset="0"/>
              <a:cs typeface="Times New Roman" panose="02020603050405020304" pitchFamily="18" charset="0"/>
            </a:endParaRPr>
          </a:p>
        </p:txBody>
      </p:sp>
      <p:cxnSp>
        <p:nvCxnSpPr>
          <p:cNvPr id="50" name="直接箭头连接符 49"/>
          <p:cNvCxnSpPr/>
          <p:nvPr/>
        </p:nvCxnSpPr>
        <p:spPr>
          <a:xfrm flipV="1">
            <a:off x="3275420" y="3039351"/>
            <a:ext cx="0" cy="423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p:cNvCxnSpPr/>
          <p:nvPr/>
        </p:nvCxnSpPr>
        <p:spPr>
          <a:xfrm>
            <a:off x="3512888" y="3050743"/>
            <a:ext cx="0" cy="6359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直接箭头连接符 51"/>
          <p:cNvCxnSpPr/>
          <p:nvPr/>
        </p:nvCxnSpPr>
        <p:spPr>
          <a:xfrm flipV="1">
            <a:off x="7194646" y="2990629"/>
            <a:ext cx="0" cy="6494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文本框 52"/>
          <p:cNvSpPr txBox="1"/>
          <p:nvPr/>
        </p:nvSpPr>
        <p:spPr>
          <a:xfrm>
            <a:off x="3605593" y="3311278"/>
            <a:ext cx="660731"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a(1)</a:t>
            </a:r>
            <a:endParaRPr lang="zh-CN" altLang="en-US" sz="1600" b="1" dirty="0">
              <a:latin typeface="Times New Roman" panose="02020603050405020304" pitchFamily="18" charset="0"/>
              <a:cs typeface="Times New Roman" panose="02020603050405020304" pitchFamily="18" charset="0"/>
            </a:endParaRPr>
          </a:p>
        </p:txBody>
      </p:sp>
      <p:cxnSp>
        <p:nvCxnSpPr>
          <p:cNvPr id="54" name="直接箭头连接符 53"/>
          <p:cNvCxnSpPr/>
          <p:nvPr/>
        </p:nvCxnSpPr>
        <p:spPr>
          <a:xfrm flipV="1">
            <a:off x="8151806" y="3050944"/>
            <a:ext cx="0" cy="423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p:cNvCxnSpPr/>
          <p:nvPr/>
        </p:nvCxnSpPr>
        <p:spPr>
          <a:xfrm>
            <a:off x="3622662" y="3050743"/>
            <a:ext cx="0" cy="15529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文本框 55"/>
          <p:cNvSpPr txBox="1"/>
          <p:nvPr/>
        </p:nvSpPr>
        <p:spPr>
          <a:xfrm>
            <a:off x="3819850" y="4277448"/>
            <a:ext cx="910054"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a(1,1)</a:t>
            </a:r>
            <a:endParaRPr lang="zh-CN" altLang="en-US" sz="1600" b="1" dirty="0">
              <a:latin typeface="Times New Roman" panose="02020603050405020304" pitchFamily="18" charset="0"/>
              <a:cs typeface="Times New Roman" panose="02020603050405020304" pitchFamily="18" charset="0"/>
            </a:endParaRPr>
          </a:p>
        </p:txBody>
      </p:sp>
      <p:sp>
        <p:nvSpPr>
          <p:cNvPr id="57" name="文本框 56"/>
          <p:cNvSpPr txBox="1"/>
          <p:nvPr/>
        </p:nvSpPr>
        <p:spPr>
          <a:xfrm>
            <a:off x="2786376" y="3116255"/>
            <a:ext cx="910054"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s(1)</a:t>
            </a:r>
            <a:endParaRPr lang="zh-CN" altLang="en-US" sz="1600" b="1" dirty="0">
              <a:latin typeface="Times New Roman" panose="02020603050405020304" pitchFamily="18" charset="0"/>
              <a:cs typeface="Times New Roman" panose="02020603050405020304" pitchFamily="18" charset="0"/>
            </a:endParaRPr>
          </a:p>
        </p:txBody>
      </p:sp>
      <p:sp>
        <p:nvSpPr>
          <p:cNvPr id="58" name="文本框 57"/>
          <p:cNvSpPr txBox="1"/>
          <p:nvPr/>
        </p:nvSpPr>
        <p:spPr>
          <a:xfrm>
            <a:off x="7177576" y="3299310"/>
            <a:ext cx="660731"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r(1)</a:t>
            </a:r>
            <a:endParaRPr lang="zh-CN" altLang="en-US" sz="1600" b="1" dirty="0">
              <a:latin typeface="Times New Roman" panose="02020603050405020304" pitchFamily="18" charset="0"/>
              <a:cs typeface="Times New Roman" panose="02020603050405020304" pitchFamily="18" charset="0"/>
            </a:endParaRPr>
          </a:p>
        </p:txBody>
      </p:sp>
      <p:cxnSp>
        <p:nvCxnSpPr>
          <p:cNvPr id="59" name="直接箭头连接符 58"/>
          <p:cNvCxnSpPr/>
          <p:nvPr/>
        </p:nvCxnSpPr>
        <p:spPr>
          <a:xfrm flipV="1">
            <a:off x="9205474" y="3657656"/>
            <a:ext cx="0" cy="9169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p:nvPr/>
        </p:nvCxnSpPr>
        <p:spPr>
          <a:xfrm>
            <a:off x="8561915" y="3020147"/>
            <a:ext cx="0" cy="6359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文本框 60"/>
          <p:cNvSpPr txBox="1"/>
          <p:nvPr/>
        </p:nvSpPr>
        <p:spPr>
          <a:xfrm>
            <a:off x="8654620" y="3297611"/>
            <a:ext cx="660731"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a(2)</a:t>
            </a:r>
            <a:endParaRPr lang="zh-CN" altLang="en-US" sz="1600" b="1" dirty="0">
              <a:latin typeface="Times New Roman" panose="02020603050405020304" pitchFamily="18" charset="0"/>
              <a:cs typeface="Times New Roman" panose="02020603050405020304" pitchFamily="18" charset="0"/>
            </a:endParaRPr>
          </a:p>
        </p:txBody>
      </p:sp>
      <p:cxnSp>
        <p:nvCxnSpPr>
          <p:cNvPr id="62" name="直接箭头连接符 61"/>
          <p:cNvCxnSpPr/>
          <p:nvPr/>
        </p:nvCxnSpPr>
        <p:spPr>
          <a:xfrm>
            <a:off x="8671689" y="3020147"/>
            <a:ext cx="0" cy="15529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文本框 62"/>
          <p:cNvSpPr txBox="1"/>
          <p:nvPr/>
        </p:nvSpPr>
        <p:spPr>
          <a:xfrm>
            <a:off x="9252518" y="4264659"/>
            <a:ext cx="910054"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a(2,1)</a:t>
            </a:r>
            <a:endParaRPr lang="zh-CN" altLang="en-US" sz="1600" b="1" dirty="0">
              <a:latin typeface="Times New Roman" panose="02020603050405020304" pitchFamily="18" charset="0"/>
              <a:cs typeface="Times New Roman" panose="02020603050405020304" pitchFamily="18" charset="0"/>
            </a:endParaRPr>
          </a:p>
        </p:txBody>
      </p:sp>
      <p:sp>
        <p:nvSpPr>
          <p:cNvPr id="65" name="文本框 64"/>
          <p:cNvSpPr txBox="1"/>
          <p:nvPr/>
        </p:nvSpPr>
        <p:spPr>
          <a:xfrm>
            <a:off x="7663704" y="3115742"/>
            <a:ext cx="910054"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s(2)</a:t>
            </a:r>
            <a:endParaRPr lang="zh-CN" altLang="en-US" sz="1600" b="1" dirty="0">
              <a:latin typeface="Times New Roman" panose="02020603050405020304" pitchFamily="18" charset="0"/>
              <a:cs typeface="Times New Roman" panose="02020603050405020304" pitchFamily="18" charset="0"/>
            </a:endParaRPr>
          </a:p>
        </p:txBody>
      </p:sp>
      <p:sp>
        <p:nvSpPr>
          <p:cNvPr id="66" name="文本框 65"/>
          <p:cNvSpPr txBox="1"/>
          <p:nvPr/>
        </p:nvSpPr>
        <p:spPr>
          <a:xfrm>
            <a:off x="9371363" y="3153500"/>
            <a:ext cx="672363"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a:t>
            </a:r>
            <a:endParaRPr lang="zh-CN" altLang="en-US" sz="1600" b="1" dirty="0">
              <a:latin typeface="Times New Roman" panose="02020603050405020304" pitchFamily="18" charset="0"/>
              <a:cs typeface="Times New Roman" panose="02020603050405020304" pitchFamily="18" charset="0"/>
            </a:endParaRPr>
          </a:p>
        </p:txBody>
      </p:sp>
      <p:sp>
        <p:nvSpPr>
          <p:cNvPr id="67" name="文本框 66"/>
          <p:cNvSpPr txBox="1"/>
          <p:nvPr/>
        </p:nvSpPr>
        <p:spPr>
          <a:xfrm>
            <a:off x="9371363" y="3803651"/>
            <a:ext cx="672363" cy="338554"/>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a:t>
            </a:r>
            <a:endParaRPr lang="zh-CN" altLang="en-US" sz="1600" b="1" dirty="0">
              <a:latin typeface="Times New Roman" panose="02020603050405020304" pitchFamily="18" charset="0"/>
              <a:cs typeface="Times New Roman" panose="02020603050405020304" pitchFamily="18" charset="0"/>
            </a:endParaRPr>
          </a:p>
        </p:txBody>
      </p:sp>
      <p:sp>
        <p:nvSpPr>
          <p:cNvPr id="68" name="箭头: 下 64"/>
          <p:cNvSpPr/>
          <p:nvPr/>
        </p:nvSpPr>
        <p:spPr>
          <a:xfrm flipV="1">
            <a:off x="5322088" y="2344152"/>
            <a:ext cx="639729" cy="24594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9" name="箭头: 下 65"/>
          <p:cNvSpPr/>
          <p:nvPr/>
        </p:nvSpPr>
        <p:spPr>
          <a:xfrm flipH="1">
            <a:off x="5322088" y="5018126"/>
            <a:ext cx="639729" cy="24594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9"/>
          <a:stretch>
            <a:fillRect/>
          </a:stretch>
        </p:blipFill>
        <p:spPr>
          <a:xfrm>
            <a:off x="3545205" y="1854200"/>
            <a:ext cx="5401310" cy="4331335"/>
          </a:xfrm>
          <a:prstGeom prst="rect">
            <a:avLst/>
          </a:prstGeom>
          <a:effectLst>
            <a:outerShdw blurRad="63500" sx="102000" sy="102000" algn="ctr" rotWithShape="0">
              <a:prstClr val="black">
                <a:alpha val="40000"/>
              </a:prstClr>
            </a:outerShdw>
          </a:effectLst>
        </p:spPr>
      </p:pic>
      <p:sp>
        <p:nvSpPr>
          <p:cNvPr id="3" name="日期占位符 2"/>
          <p:cNvSpPr>
            <a:spLocks noGrp="1"/>
          </p:cNvSpPr>
          <p:nvPr>
            <p:ph type="dt" sz="half" idx="10"/>
          </p:nvPr>
        </p:nvSpPr>
        <p:spPr/>
        <p:txBody>
          <a:bodyPr/>
          <a:lstStyle/>
          <a:p>
            <a:fld id="{4DB44E30-715F-4973-8179-B4178D7E09F0}" type="datetime1">
              <a:rPr lang="zh-CN" altLang="en-US" smtClean="0">
                <a:solidFill>
                  <a:schemeClr val="bg1">
                    <a:lumMod val="50000"/>
                  </a:schemeClr>
                </a:solidFill>
              </a:rPr>
              <a:t>2024/3/25</a:t>
            </a:fld>
            <a:endParaRPr lang="zh-CN" altLang="en-US" dirty="0">
              <a:solidFill>
                <a:schemeClr val="bg1">
                  <a:lumMod val="50000"/>
                </a:schemeClr>
              </a:solidFill>
            </a:endParaRPr>
          </a:p>
        </p:txBody>
      </p:sp>
      <p:sp>
        <p:nvSpPr>
          <p:cNvPr id="4" name="页脚占位符 3"/>
          <p:cNvSpPr>
            <a:spLocks noGrp="1"/>
          </p:cNvSpPr>
          <p:nvPr>
            <p:ph type="ftr" sz="quarter" idx="11"/>
          </p:nvPr>
        </p:nvSpPr>
        <p:spPr/>
        <p:txBody>
          <a:bodyPr/>
          <a:lstStyle/>
          <a:p>
            <a:r>
              <a:rPr lang="zh-CN" altLang="en-US" dirty="0">
                <a:solidFill>
                  <a:schemeClr val="bg1">
                    <a:lumMod val="50000"/>
                  </a:schemeClr>
                </a:solidFill>
              </a:rPr>
              <a:t>西安电子科技大学</a:t>
            </a:r>
          </a:p>
        </p:txBody>
      </p:sp>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rPr>
              <a:t>16</a:t>
            </a:fld>
            <a:endParaRPr lang="zh-CN" altLang="en-US" dirty="0">
              <a:solidFill>
                <a:schemeClr val="bg1">
                  <a:lumMod val="50000"/>
                </a:schemeClr>
              </a:solidFill>
            </a:endParaRPr>
          </a:p>
        </p:txBody>
      </p:sp>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研究内容</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文本框 18"/>
          <p:cNvSpPr txBox="1"/>
          <p:nvPr/>
        </p:nvSpPr>
        <p:spPr>
          <a:xfrm>
            <a:off x="542948" y="1218716"/>
            <a:ext cx="4779141" cy="417165"/>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4.</a:t>
            </a:r>
            <a:r>
              <a:rPr lang="zh-CN" altLang="en-US" b="1" spc="100" dirty="0">
                <a:latin typeface="Times New Roman" panose="02020603050405020304" pitchFamily="18" charset="0"/>
                <a:ea typeface="思源宋体 Heavy" panose="02020900000000000000"/>
                <a:cs typeface="Times New Roman" panose="02020603050405020304" pitchFamily="18" charset="0"/>
              </a:rPr>
              <a:t> 知识驱动</a:t>
            </a:r>
            <a:r>
              <a:rPr lang="en-US" altLang="zh-CN" b="1" spc="100" dirty="0">
                <a:latin typeface="Times New Roman" panose="02020603050405020304" pitchFamily="18" charset="0"/>
                <a:ea typeface="思源宋体 Heavy" panose="02020900000000000000"/>
                <a:cs typeface="Times New Roman" panose="02020603050405020304" pitchFamily="18" charset="0"/>
              </a:rPr>
              <a:t>PPO</a:t>
            </a:r>
            <a:r>
              <a:rPr lang="zh-CN" altLang="en-US" b="1" spc="100" dirty="0">
                <a:latin typeface="Times New Roman" panose="02020603050405020304" pitchFamily="18" charset="0"/>
                <a:ea typeface="思源宋体 Heavy" panose="02020900000000000000"/>
                <a:cs typeface="Times New Roman" panose="02020603050405020304" pitchFamily="18" charset="0"/>
              </a:rPr>
              <a:t>算法</a:t>
            </a:r>
          </a:p>
        </p:txBody>
      </p:sp>
      <p:grpSp>
        <p:nvGrpSpPr>
          <p:cNvPr id="320" name="组合 319"/>
          <p:cNvGrpSpPr/>
          <p:nvPr>
            <p:custDataLst>
              <p:tags r:id="rId2"/>
            </p:custDataLst>
          </p:nvPr>
        </p:nvGrpSpPr>
        <p:grpSpPr>
          <a:xfrm>
            <a:off x="514814" y="2529840"/>
            <a:ext cx="11551290" cy="2985897"/>
            <a:chOff x="514814" y="2529840"/>
            <a:chExt cx="11551290" cy="2985897"/>
          </a:xfrm>
        </p:grpSpPr>
        <p:sp>
          <p:nvSpPr>
            <p:cNvPr id="8" name="矩形 7"/>
            <p:cNvSpPr/>
            <p:nvPr>
              <p:custDataLst>
                <p:tags r:id="rId10"/>
              </p:custDataLst>
            </p:nvPr>
          </p:nvSpPr>
          <p:spPr>
            <a:xfrm>
              <a:off x="3763787" y="2760898"/>
              <a:ext cx="2244599" cy="150935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11" name="矩形 10"/>
            <p:cNvSpPr/>
            <p:nvPr>
              <p:custDataLst>
                <p:tags r:id="rId11"/>
              </p:custDataLst>
            </p:nvPr>
          </p:nvSpPr>
          <p:spPr>
            <a:xfrm>
              <a:off x="6183615" y="2529840"/>
              <a:ext cx="2069581" cy="1876978"/>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15" name="箭头: 右 314"/>
            <p:cNvSpPr/>
            <p:nvPr>
              <p:custDataLst>
                <p:tags r:id="rId12"/>
              </p:custDataLst>
            </p:nvPr>
          </p:nvSpPr>
          <p:spPr>
            <a:xfrm>
              <a:off x="8388627" y="3217481"/>
              <a:ext cx="844826" cy="36512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矩形 315"/>
            <p:cNvSpPr/>
            <p:nvPr>
              <p:custDataLst>
                <p:tags r:id="rId13"/>
              </p:custDataLst>
            </p:nvPr>
          </p:nvSpPr>
          <p:spPr>
            <a:xfrm>
              <a:off x="9233452" y="3222442"/>
              <a:ext cx="2743200" cy="229329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17" name="文本框 316"/>
            <p:cNvSpPr txBox="1"/>
            <p:nvPr>
              <p:custDataLst>
                <p:tags r:id="rId14"/>
              </p:custDataLst>
            </p:nvPr>
          </p:nvSpPr>
          <p:spPr>
            <a:xfrm>
              <a:off x="9233452" y="3222442"/>
              <a:ext cx="2832652" cy="2183162"/>
            </a:xfrm>
            <a:prstGeom prst="rect">
              <a:avLst/>
            </a:prstGeom>
            <a:noFill/>
          </p:spPr>
          <p:txBody>
            <a:bodyPr wrap="square" rtlCol="0">
              <a:spAutoFit/>
            </a:bodyPr>
            <a:lstStyle/>
            <a:p>
              <a:pPr marL="285750" indent="-285750">
                <a:buFont typeface="Arial" panose="020B0604020202020204" pitchFamily="34" charset="0"/>
                <a:buChar char="•"/>
              </a:pPr>
              <a:r>
                <a:rPr lang="en-US" altLang="zh-CN" sz="1600" spc="100" dirty="0">
                  <a:latin typeface="Times New Roman" panose="02020603050405020304" pitchFamily="18" charset="0"/>
                  <a:cs typeface="Times New Roman" panose="02020603050405020304" pitchFamily="18" charset="0"/>
                </a:rPr>
                <a:t>State - </a:t>
              </a:r>
              <a:r>
                <a:rPr lang="zh-CN" altLang="en-US" sz="1600" spc="100" dirty="0">
                  <a:latin typeface="Times New Roman" panose="02020603050405020304" pitchFamily="18" charset="0"/>
                  <a:cs typeface="Times New Roman" panose="02020603050405020304" pitchFamily="18" charset="0"/>
                </a:rPr>
                <a:t>车辆位置、信道状态、任务大小、计算频率、任务最大容忍时延</a:t>
              </a:r>
              <a:endParaRPr lang="en-US" altLang="zh-CN" sz="1600" spc="1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1600" spc="100" dirty="0">
                  <a:latin typeface="Times New Roman" panose="02020603050405020304" pitchFamily="18" charset="0"/>
                  <a:cs typeface="Times New Roman" panose="02020603050405020304" pitchFamily="18" charset="0"/>
                </a:rPr>
                <a:t>Action - </a:t>
              </a:r>
              <a:r>
                <a:rPr lang="zh-CN" altLang="en-US" sz="1600" dirty="0">
                  <a:latin typeface="Times New Roman" panose="02020603050405020304" pitchFamily="18" charset="0"/>
                  <a:cs typeface="Times New Roman" panose="02020603050405020304" pitchFamily="18" charset="0"/>
                </a:rPr>
                <a:t>信道选择决策、计算资源分配决策</a:t>
              </a:r>
              <a:r>
                <a:rPr lang="en-US" altLang="zh-CN" sz="1600" dirty="0">
                  <a:latin typeface="Times New Roman" panose="02020603050405020304" pitchFamily="18" charset="0"/>
                  <a:cs typeface="Times New Roman" panose="02020603050405020304" pitchFamily="18" charset="0"/>
                </a:rPr>
                <a:t> </a:t>
              </a:r>
              <a:endParaRPr lang="en-US" altLang="zh-CN" sz="1600" spc="100" dirty="0">
                <a:latin typeface="Times New Roman" panose="02020603050405020304" pitchFamily="18" charset="0"/>
                <a:cs typeface="Times New Roman" panose="02020603050405020304" pitchFamily="18" charset="0"/>
              </a:endParaRPr>
            </a:p>
            <a:p>
              <a:pPr marL="285750" indent="-285750" hangingPunct="0">
                <a:lnSpc>
                  <a:spcPct val="130000"/>
                </a:lnSpc>
                <a:buFont typeface="Arial" panose="020B0604020202020204" pitchFamily="34" charset="0"/>
                <a:buChar char="•"/>
              </a:pPr>
              <a:r>
                <a:rPr lang="en-US" altLang="zh-CN" sz="1600" spc="100" dirty="0">
                  <a:latin typeface="Times New Roman" panose="02020603050405020304" pitchFamily="18" charset="0"/>
                  <a:cs typeface="Times New Roman" panose="02020603050405020304" pitchFamily="18" charset="0"/>
                </a:rPr>
                <a:t>Reward - </a:t>
              </a:r>
              <a:r>
                <a:rPr lang="zh-CN" altLang="en-US" sz="1600" spc="100" dirty="0">
                  <a:latin typeface="Times New Roman" panose="02020603050405020304" pitchFamily="18" charset="0"/>
                  <a:cs typeface="Times New Roman" panose="02020603050405020304" pitchFamily="18" charset="0"/>
                </a:rPr>
                <a:t>处理不均衡传输负载开销和计算开销</a:t>
              </a:r>
            </a:p>
          </p:txBody>
        </p:sp>
        <p:sp>
          <p:nvSpPr>
            <p:cNvPr id="318" name="箭头: 右 317"/>
            <p:cNvSpPr/>
            <p:nvPr>
              <p:custDataLst>
                <p:tags r:id="rId15"/>
              </p:custDataLst>
            </p:nvPr>
          </p:nvSpPr>
          <p:spPr>
            <a:xfrm flipH="1">
              <a:off x="3258014" y="3391876"/>
              <a:ext cx="403022" cy="41716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文本框 318"/>
            <p:cNvSpPr txBox="1"/>
            <p:nvPr>
              <p:custDataLst>
                <p:tags r:id="rId16"/>
              </p:custDataLst>
            </p:nvPr>
          </p:nvSpPr>
          <p:spPr>
            <a:xfrm>
              <a:off x="514814" y="3381995"/>
              <a:ext cx="2743200" cy="206210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buFont typeface="Arial" panose="020B0604020202020204" pitchFamily="34" charset="0"/>
                <a:buChar char="•"/>
              </a:pPr>
              <a:r>
                <a:rPr lang="zh-CN" altLang="en-US" sz="1600" spc="100" dirty="0">
                  <a:latin typeface="Times New Roman" panose="02020603050405020304" pitchFamily="18" charset="0"/>
                  <a:cs typeface="Times New Roman" panose="02020603050405020304" pitchFamily="18" charset="0"/>
                </a:rPr>
                <a:t>通过海森矩阵证明该问题以及约束都是凸的，可用传统优化算法进行处理。</a:t>
              </a:r>
              <a:endParaRPr lang="en-US" altLang="zh-CN" sz="1600" spc="1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1600" spc="100" dirty="0">
                  <a:latin typeface="Times New Roman" panose="02020603050405020304" pitchFamily="18" charset="0"/>
                  <a:cs typeface="Times New Roman" panose="02020603050405020304" pitchFamily="18" charset="0"/>
                </a:rPr>
                <a:t>获取环境信息和大时间尺度下的动作后，通过传统优化算法直接获取功率分配的决策</a:t>
              </a:r>
            </a:p>
          </p:txBody>
        </p:sp>
      </p:grpSp>
      <p:grpSp>
        <p:nvGrpSpPr>
          <p:cNvPr id="2" name="组合 1"/>
          <p:cNvGrpSpPr/>
          <p:nvPr>
            <p:custDataLst>
              <p:tags r:id="rId3"/>
            </p:custDataLst>
          </p:nvPr>
        </p:nvGrpSpPr>
        <p:grpSpPr>
          <a:xfrm>
            <a:off x="9140213" y="1934542"/>
            <a:ext cx="2929678" cy="1210948"/>
            <a:chOff x="9046974" y="1675054"/>
            <a:chExt cx="2929678" cy="1210948"/>
          </a:xfrm>
        </p:grpSpPr>
        <p:graphicFrame>
          <p:nvGraphicFramePr>
            <p:cNvPr id="20" name="对象 19"/>
            <p:cNvGraphicFramePr>
              <a:graphicFrameLocks noChangeAspect="1"/>
            </p:cNvGraphicFramePr>
            <p:nvPr>
              <p:custDataLst>
                <p:tags r:id="rId7"/>
              </p:custDataLst>
            </p:nvPr>
          </p:nvGraphicFramePr>
          <p:xfrm>
            <a:off x="9815886" y="2124832"/>
            <a:ext cx="1243521" cy="471643"/>
          </p:xfrm>
          <a:graphic>
            <a:graphicData uri="http://schemas.openxmlformats.org/presentationml/2006/ole">
              <mc:AlternateContent xmlns:mc="http://schemas.openxmlformats.org/markup-compatibility/2006">
                <mc:Choice xmlns:v="urn:schemas-microsoft-com:vml" Requires="v">
                  <p:oleObj spid="_x0000_s3221" name="Equation" r:id="rId20" imgW="748665" imgH="304800" progId="Equation.DSMT4">
                    <p:embed/>
                  </p:oleObj>
                </mc:Choice>
                <mc:Fallback>
                  <p:oleObj name="Equation" r:id="rId20" imgW="748665" imgH="304800" progId="Equation.DSMT4">
                    <p:embed/>
                    <p:pic>
                      <p:nvPicPr>
                        <p:cNvPr id="0" name="对象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815886" y="2124832"/>
                          <a:ext cx="1243521" cy="471643"/>
                        </a:xfrm>
                        <a:prstGeom prst="rect">
                          <a:avLst/>
                        </a:prstGeom>
                        <a:noFill/>
                      </p:spPr>
                    </p:pic>
                  </p:oleObj>
                </mc:Fallback>
              </mc:AlternateContent>
            </a:graphicData>
          </a:graphic>
        </p:graphicFrame>
        <p:graphicFrame>
          <p:nvGraphicFramePr>
            <p:cNvPr id="21" name="对象 20"/>
            <p:cNvGraphicFramePr>
              <a:graphicFrameLocks noChangeAspect="1"/>
            </p:cNvGraphicFramePr>
            <p:nvPr>
              <p:custDataLst>
                <p:tags r:id="rId8"/>
              </p:custDataLst>
            </p:nvPr>
          </p:nvGraphicFramePr>
          <p:xfrm>
            <a:off x="10230495" y="2600599"/>
            <a:ext cx="1030525" cy="285403"/>
          </p:xfrm>
          <a:graphic>
            <a:graphicData uri="http://schemas.openxmlformats.org/presentationml/2006/ole">
              <mc:AlternateContent xmlns:mc="http://schemas.openxmlformats.org/markup-compatibility/2006">
                <mc:Choice xmlns:v="urn:schemas-microsoft-com:vml" Requires="v">
                  <p:oleObj spid="_x0000_s3222" name="Equation" r:id="rId22" imgW="673100" imgH="203200" progId="Equation.DSMT4">
                    <p:embed/>
                  </p:oleObj>
                </mc:Choice>
                <mc:Fallback>
                  <p:oleObj name="Equation" r:id="rId22" imgW="673100" imgH="203200" progId="Equation.DSMT4">
                    <p:embed/>
                    <p:pic>
                      <p:nvPicPr>
                        <p:cNvPr id="0" name="对象 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230495" y="2600599"/>
                          <a:ext cx="1030525" cy="285403"/>
                        </a:xfrm>
                        <a:prstGeom prst="rect">
                          <a:avLst/>
                        </a:prstGeom>
                        <a:noFill/>
                      </p:spPr>
                    </p:pic>
                  </p:oleObj>
                </mc:Fallback>
              </mc:AlternateContent>
            </a:graphicData>
          </a:graphic>
        </p:graphicFrame>
        <p:sp>
          <p:nvSpPr>
            <p:cNvPr id="22" name="文本框 21"/>
            <p:cNvSpPr txBox="1"/>
            <p:nvPr>
              <p:custDataLst>
                <p:tags r:id="rId9"/>
              </p:custDataLst>
            </p:nvPr>
          </p:nvSpPr>
          <p:spPr>
            <a:xfrm>
              <a:off x="9046974" y="1675054"/>
              <a:ext cx="2929678" cy="369332"/>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rPr>
                <a:t>大时间尺度建模</a:t>
              </a:r>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grpSp>
      <p:graphicFrame>
        <p:nvGraphicFramePr>
          <p:cNvPr id="24" name="对象 23"/>
          <p:cNvGraphicFramePr>
            <a:graphicFrameLocks noChangeAspect="1"/>
          </p:cNvGraphicFramePr>
          <p:nvPr>
            <p:custDataLst>
              <p:tags r:id="rId4"/>
            </p:custDataLst>
          </p:nvPr>
        </p:nvGraphicFramePr>
        <p:xfrm>
          <a:off x="882138" y="2312570"/>
          <a:ext cx="2220727" cy="669866"/>
        </p:xfrm>
        <a:graphic>
          <a:graphicData uri="http://schemas.openxmlformats.org/presentationml/2006/ole">
            <mc:AlternateContent xmlns:mc="http://schemas.openxmlformats.org/markup-compatibility/2006">
              <mc:Choice xmlns:v="urn:schemas-microsoft-com:vml" Requires="v">
                <p:oleObj spid="_x0000_s3223" name="Equation" r:id="rId24" imgW="1422400" imgH="457200" progId="Equation.DSMT4">
                  <p:embed/>
                </p:oleObj>
              </mc:Choice>
              <mc:Fallback>
                <p:oleObj name="Equation" r:id="rId24" imgW="1422400" imgH="457200" progId="Equation.DSMT4">
                  <p:embed/>
                  <p:pic>
                    <p:nvPicPr>
                      <p:cNvPr id="0" name="对象 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82138" y="2312570"/>
                        <a:ext cx="2220727" cy="669866"/>
                      </a:xfrm>
                      <a:prstGeom prst="rect">
                        <a:avLst/>
                      </a:prstGeom>
                      <a:noFill/>
                    </p:spPr>
                  </p:pic>
                </p:oleObj>
              </mc:Fallback>
            </mc:AlternateContent>
          </a:graphicData>
        </a:graphic>
      </p:graphicFrame>
      <p:graphicFrame>
        <p:nvGraphicFramePr>
          <p:cNvPr id="25" name="对象 24"/>
          <p:cNvGraphicFramePr>
            <a:graphicFrameLocks noChangeAspect="1"/>
          </p:cNvGraphicFramePr>
          <p:nvPr>
            <p:custDataLst>
              <p:tags r:id="rId5"/>
            </p:custDataLst>
          </p:nvPr>
        </p:nvGraphicFramePr>
        <p:xfrm>
          <a:off x="1214500" y="3056036"/>
          <a:ext cx="1524842" cy="299641"/>
        </p:xfrm>
        <a:graphic>
          <a:graphicData uri="http://schemas.openxmlformats.org/presentationml/2006/ole">
            <mc:AlternateContent xmlns:mc="http://schemas.openxmlformats.org/markup-compatibility/2006">
              <mc:Choice xmlns:v="urn:schemas-microsoft-com:vml" Requires="v">
                <p:oleObj spid="_x0000_s3224" name="Equation" r:id="rId26" imgW="951865" imgH="203200" progId="Equation.DSMT4">
                  <p:embed/>
                </p:oleObj>
              </mc:Choice>
              <mc:Fallback>
                <p:oleObj name="Equation" r:id="rId26" imgW="951865" imgH="203200" progId="Equation.DSMT4">
                  <p:embed/>
                  <p:pic>
                    <p:nvPicPr>
                      <p:cNvPr id="0" name="对象 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214500" y="3056036"/>
                        <a:ext cx="1524842" cy="299641"/>
                      </a:xfrm>
                      <a:prstGeom prst="rect">
                        <a:avLst/>
                      </a:prstGeom>
                      <a:noFill/>
                    </p:spPr>
                  </p:pic>
                </p:oleObj>
              </mc:Fallback>
            </mc:AlternateContent>
          </a:graphicData>
        </a:graphic>
      </p:graphicFrame>
      <p:sp>
        <p:nvSpPr>
          <p:cNvPr id="26" name="文本框 25"/>
          <p:cNvSpPr txBox="1"/>
          <p:nvPr>
            <p:custDataLst>
              <p:tags r:id="rId6"/>
            </p:custDataLst>
          </p:nvPr>
        </p:nvSpPr>
        <p:spPr>
          <a:xfrm>
            <a:off x="530679" y="1934542"/>
            <a:ext cx="2711469" cy="369332"/>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rPr>
              <a:t>小时间尺度建模</a:t>
            </a:r>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7242" y="1829524"/>
            <a:ext cx="6096000" cy="2472855"/>
            <a:chOff x="1377020" y="924560"/>
            <a:chExt cx="6096000" cy="2472855"/>
          </a:xfrm>
        </p:grpSpPr>
        <p:sp>
          <p:nvSpPr>
            <p:cNvPr id="8" name="文本框 7"/>
            <p:cNvSpPr txBox="1"/>
            <p:nvPr/>
          </p:nvSpPr>
          <p:spPr>
            <a:xfrm>
              <a:off x="1377020" y="924560"/>
              <a:ext cx="619080" cy="1067921"/>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思源宋体 Heavy" panose="02020900000000000000" pitchFamily="18" charset="-122"/>
                  <a:ea typeface="思源宋体 Heavy" panose="02020900000000000000" pitchFamily="18" charset="-122"/>
                </a:rPr>
                <a:t>3</a:t>
              </a:r>
              <a:endParaRPr lang="zh-CN" altLang="en-US" sz="5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10" name="文本框 9"/>
            <p:cNvSpPr txBox="1"/>
            <p:nvPr/>
          </p:nvSpPr>
          <p:spPr>
            <a:xfrm>
              <a:off x="1853144" y="1377240"/>
              <a:ext cx="1820755" cy="525657"/>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思源宋体 Heavy" panose="02020900000000000000" pitchFamily="18" charset="-122"/>
                  <a:ea typeface="思源宋体 Heavy" panose="02020900000000000000" pitchFamily="18" charset="-122"/>
                </a:rPr>
                <a:t>Part Three</a:t>
              </a:r>
              <a:endParaRPr lang="zh-CN" altLang="en-US" sz="2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11" name="文本框 10"/>
            <p:cNvSpPr txBox="1"/>
            <p:nvPr/>
          </p:nvSpPr>
          <p:spPr>
            <a:xfrm>
              <a:off x="2284638" y="1956397"/>
              <a:ext cx="4339650" cy="742319"/>
            </a:xfrm>
            <a:prstGeom prst="rect">
              <a:avLst/>
            </a:prstGeom>
            <a:noFill/>
          </p:spPr>
          <p:txBody>
            <a:bodyPr wrap="none" rtlCol="0">
              <a:spAutoFit/>
            </a:bodyPr>
            <a:lstStyle/>
            <a:p>
              <a:pPr algn="just" hangingPunct="0">
                <a:lnSpc>
                  <a:spcPct val="130000"/>
                </a:lnSpc>
              </a:pPr>
              <a:r>
                <a:rPr lang="zh-CN" altLang="en-US" sz="3600" b="0" i="0" dirty="0">
                  <a:solidFill>
                    <a:schemeClr val="accent1"/>
                  </a:solidFill>
                  <a:effectLst/>
                  <a:latin typeface="微软雅黑" panose="020B0503020204020204" pitchFamily="34" charset="-122"/>
                  <a:ea typeface="微软雅黑" panose="020B0503020204020204" pitchFamily="34" charset="-122"/>
                </a:rPr>
                <a:t>实验仿真与结果分析</a:t>
              </a:r>
              <a:endParaRPr lang="zh-CN" altLang="en-US" sz="3600" spc="100" dirty="0">
                <a:solidFill>
                  <a:schemeClr val="accent1"/>
                </a:solidFill>
                <a:latin typeface="思源宋体 Heavy" panose="02020900000000000000" pitchFamily="18" charset="-122"/>
                <a:ea typeface="思源宋体 Heavy" panose="02020900000000000000" pitchFamily="18" charset="-122"/>
              </a:endParaRPr>
            </a:p>
          </p:txBody>
        </p:sp>
        <p:cxnSp>
          <p:nvCxnSpPr>
            <p:cNvPr id="12" name="直接连接符 11"/>
            <p:cNvCxnSpPr/>
            <p:nvPr/>
          </p:nvCxnSpPr>
          <p:spPr>
            <a:xfrm>
              <a:off x="2515470" y="2824480"/>
              <a:ext cx="3877985"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77020" y="2980057"/>
              <a:ext cx="6096000" cy="417358"/>
            </a:xfrm>
            <a:prstGeom prst="rect">
              <a:avLst/>
            </a:prstGeom>
          </p:spPr>
          <p:txBody>
            <a:bodyPr>
              <a:spAutoFit/>
            </a:bodyPr>
            <a:lstStyle/>
            <a:p>
              <a:pPr algn="just" hangingPunct="0">
                <a:lnSpc>
                  <a:spcPct val="130000"/>
                </a:lnSpc>
              </a:pPr>
              <a:endParaRPr lang="zh-CN" altLang="en-US" spc="1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sp>
        <p:nvSpPr>
          <p:cNvPr id="26" name="矩形 25"/>
          <p:cNvSpPr/>
          <p:nvPr/>
        </p:nvSpPr>
        <p:spPr>
          <a:xfrm>
            <a:off x="8852463" y="1829524"/>
            <a:ext cx="2749471" cy="3170099"/>
          </a:xfrm>
          <a:prstGeom prst="rect">
            <a:avLst/>
          </a:prstGeom>
        </p:spPr>
        <p:txBody>
          <a:bodyPr wrap="none">
            <a:spAutoFit/>
          </a:bodyPr>
          <a:lstStyle/>
          <a:p>
            <a:r>
              <a:rPr lang="zh-CN" altLang="en-US" sz="20000" spc="100" dirty="0">
                <a:solidFill>
                  <a:srgbClr val="FFF2CC"/>
                </a:solidFill>
                <a:ea typeface="思源宋体 Heavy" panose="02020900000000000000" pitchFamily="18" charset="-122"/>
              </a:rPr>
              <a:t>叁</a:t>
            </a:r>
            <a:endParaRPr lang="zh-CN" altLang="en-US" sz="20000" dirty="0">
              <a:solidFill>
                <a:srgbClr val="FFF2CC"/>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solidFill>
                  <a:schemeClr val="bg1">
                    <a:lumMod val="50000"/>
                  </a:schemeClr>
                </a:solidFill>
              </a:rPr>
              <a:t>2024/3/25</a:t>
            </a:fld>
            <a:endParaRPr lang="zh-CN" altLang="en-US" dirty="0">
              <a:solidFill>
                <a:schemeClr val="bg1">
                  <a:lumMod val="50000"/>
                </a:schemeClr>
              </a:solidFill>
            </a:endParaRPr>
          </a:p>
        </p:txBody>
      </p:sp>
      <p:sp>
        <p:nvSpPr>
          <p:cNvPr id="4" name="页脚占位符 3"/>
          <p:cNvSpPr>
            <a:spLocks noGrp="1"/>
          </p:cNvSpPr>
          <p:nvPr>
            <p:ph type="ftr" sz="quarter" idx="11"/>
          </p:nvPr>
        </p:nvSpPr>
        <p:spPr/>
        <p:txBody>
          <a:bodyPr/>
          <a:lstStyle/>
          <a:p>
            <a:r>
              <a:rPr lang="zh-CN" altLang="en-US" dirty="0">
                <a:solidFill>
                  <a:schemeClr val="bg1">
                    <a:lumMod val="50000"/>
                  </a:schemeClr>
                </a:solidFill>
              </a:rPr>
              <a:t>西安电子科技大学</a:t>
            </a:r>
          </a:p>
        </p:txBody>
      </p:sp>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rPr>
              <a:t>18</a:t>
            </a:fld>
            <a:endParaRPr lang="zh-CN" altLang="en-US" dirty="0">
              <a:solidFill>
                <a:schemeClr val="bg1">
                  <a:lumMod val="50000"/>
                </a:schemeClr>
              </a:solidFill>
            </a:endParaRPr>
          </a:p>
        </p:txBody>
      </p:sp>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实验仿真</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文本框 18"/>
          <p:cNvSpPr txBox="1"/>
          <p:nvPr/>
        </p:nvSpPr>
        <p:spPr>
          <a:xfrm>
            <a:off x="542948" y="1218716"/>
            <a:ext cx="4779141" cy="417165"/>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1. </a:t>
            </a:r>
            <a:r>
              <a:rPr lang="zh-CN" altLang="en-US" b="1" spc="100" dirty="0">
                <a:latin typeface="Times New Roman" panose="02020603050405020304" pitchFamily="18" charset="0"/>
                <a:ea typeface="思源宋体 Heavy" panose="02020900000000000000"/>
                <a:cs typeface="Times New Roman" panose="02020603050405020304" pitchFamily="18" charset="0"/>
              </a:rPr>
              <a:t>参数设置</a:t>
            </a:r>
          </a:p>
        </p:txBody>
      </p:sp>
      <p:graphicFrame>
        <p:nvGraphicFramePr>
          <p:cNvPr id="6" name="表格 5"/>
          <p:cNvGraphicFramePr>
            <a:graphicFrameLocks noGrp="1"/>
          </p:cNvGraphicFramePr>
          <p:nvPr/>
        </p:nvGraphicFramePr>
        <p:xfrm>
          <a:off x="2424169" y="1741449"/>
          <a:ext cx="9281405" cy="2882719"/>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2593856">
                  <a:extLst>
                    <a:ext uri="{9D8B030D-6E8A-4147-A177-3AD203B41FA5}">
                      <a16:colId xmlns:a16="http://schemas.microsoft.com/office/drawing/2014/main" val="20000"/>
                    </a:ext>
                  </a:extLst>
                </a:gridCol>
                <a:gridCol w="2157448">
                  <a:extLst>
                    <a:ext uri="{9D8B030D-6E8A-4147-A177-3AD203B41FA5}">
                      <a16:colId xmlns:a16="http://schemas.microsoft.com/office/drawing/2014/main" val="20001"/>
                    </a:ext>
                  </a:extLst>
                </a:gridCol>
                <a:gridCol w="2435244">
                  <a:extLst>
                    <a:ext uri="{9D8B030D-6E8A-4147-A177-3AD203B41FA5}">
                      <a16:colId xmlns:a16="http://schemas.microsoft.com/office/drawing/2014/main" val="20002"/>
                    </a:ext>
                  </a:extLst>
                </a:gridCol>
                <a:gridCol w="2094857">
                  <a:extLst>
                    <a:ext uri="{9D8B030D-6E8A-4147-A177-3AD203B41FA5}">
                      <a16:colId xmlns:a16="http://schemas.microsoft.com/office/drawing/2014/main" val="20003"/>
                    </a:ext>
                  </a:extLst>
                </a:gridCol>
              </a:tblGrid>
              <a:tr h="290156">
                <a:tc>
                  <a:txBody>
                    <a:bodyPr/>
                    <a:lstStyle/>
                    <a:p>
                      <a:pPr indent="304800" algn="ctr">
                        <a:lnSpc>
                          <a:spcPct val="150000"/>
                        </a:lnSpc>
                      </a:pPr>
                      <a:r>
                        <a:rPr lang="zh-CN" sz="1100" kern="100" dirty="0">
                          <a:effectLst/>
                        </a:rPr>
                        <a:t>参数</a:t>
                      </a:r>
                      <a:endParaRPr lang="zh-CN" sz="10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zh-CN" sz="1100" kern="100">
                          <a:effectLst/>
                        </a:rPr>
                        <a:t>值</a:t>
                      </a:r>
                      <a:endParaRPr lang="zh-CN" sz="100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zh-CN" sz="1100" kern="100" dirty="0">
                          <a:effectLst/>
                        </a:rPr>
                        <a:t>参数</a:t>
                      </a:r>
                      <a:endParaRPr lang="zh-CN" sz="10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solidFill>
                      <a:srgbClr val="AF2125"/>
                    </a:solidFill>
                  </a:tcPr>
                </a:tc>
                <a:tc>
                  <a:txBody>
                    <a:bodyPr/>
                    <a:lstStyle/>
                    <a:p>
                      <a:pPr indent="304800" algn="ctr">
                        <a:lnSpc>
                          <a:spcPct val="150000"/>
                        </a:lnSpc>
                      </a:pPr>
                      <a:r>
                        <a:rPr lang="zh-CN" sz="1100" kern="100">
                          <a:effectLst/>
                        </a:rPr>
                        <a:t>值</a:t>
                      </a:r>
                      <a:endParaRPr lang="zh-CN" sz="100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90156">
                <a:tc>
                  <a:txBody>
                    <a:bodyPr/>
                    <a:lstStyle/>
                    <a:p>
                      <a:pPr indent="304800" algn="ctr">
                        <a:lnSpc>
                          <a:spcPct val="150000"/>
                        </a:lnSpc>
                      </a:pPr>
                      <a:r>
                        <a:rPr lang="zh-CN" sz="1100" kern="100">
                          <a:effectLst/>
                        </a:rPr>
                        <a:t>用户数量</a:t>
                      </a:r>
                      <a:endParaRPr lang="zh-CN" sz="100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en-US" sz="1100" kern="100">
                          <a:effectLst/>
                        </a:rPr>
                        <a:t>10</a:t>
                      </a:r>
                      <a:endParaRPr lang="zh-CN" sz="100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zh-CN" sz="1100" kern="100" dirty="0">
                          <a:solidFill>
                            <a:schemeClr val="bg1"/>
                          </a:solidFill>
                          <a:effectLst/>
                        </a:rPr>
                        <a:t>基站覆盖半径</a:t>
                      </a:r>
                      <a:endParaRPr lang="zh-CN" sz="1000" kern="100" dirty="0">
                        <a:solidFill>
                          <a:schemeClr val="bg1"/>
                        </a:solidFill>
                        <a:effectLst/>
                        <a:latin typeface="等线" panose="02010600030101010101" charset="-122"/>
                        <a:ea typeface="等线" panose="02010600030101010101" charset="-122"/>
                        <a:cs typeface="Times New Roman" panose="02020603050405020304" pitchFamily="18" charset="0"/>
                      </a:endParaRPr>
                    </a:p>
                  </a:txBody>
                  <a:tcPr marL="68580" marR="68580" marT="0" marB="0">
                    <a:solidFill>
                      <a:srgbClr val="AF2125"/>
                    </a:solidFill>
                  </a:tcPr>
                </a:tc>
                <a:tc>
                  <a:txBody>
                    <a:bodyPr/>
                    <a:lstStyle/>
                    <a:p>
                      <a:pPr indent="304800" algn="ctr">
                        <a:lnSpc>
                          <a:spcPct val="150000"/>
                        </a:lnSpc>
                      </a:pPr>
                      <a:r>
                        <a:rPr lang="en-US" sz="1100" kern="100">
                          <a:effectLst/>
                        </a:rPr>
                        <a:t>0.5km</a:t>
                      </a:r>
                      <a:endParaRPr lang="zh-CN" sz="100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90156">
                <a:tc>
                  <a:txBody>
                    <a:bodyPr/>
                    <a:lstStyle/>
                    <a:p>
                      <a:pPr indent="304800" algn="ctr">
                        <a:lnSpc>
                          <a:spcPct val="150000"/>
                        </a:lnSpc>
                      </a:pPr>
                      <a:r>
                        <a:rPr lang="zh-CN" sz="1100" kern="100">
                          <a:effectLst/>
                        </a:rPr>
                        <a:t>基站数目</a:t>
                      </a:r>
                      <a:endParaRPr lang="zh-CN" sz="100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en-US" sz="1100" kern="100" dirty="0">
                          <a:effectLst/>
                        </a:rPr>
                        <a:t>4</a:t>
                      </a:r>
                      <a:endParaRPr lang="zh-CN" sz="10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zh-CN" sz="1100" kern="100" dirty="0">
                          <a:solidFill>
                            <a:schemeClr val="bg1"/>
                          </a:solidFill>
                          <a:effectLst/>
                        </a:rPr>
                        <a:t>无人机覆盖半径</a:t>
                      </a:r>
                      <a:endParaRPr lang="zh-CN" sz="1000" kern="100" dirty="0">
                        <a:solidFill>
                          <a:schemeClr val="bg1"/>
                        </a:solidFill>
                        <a:effectLst/>
                        <a:latin typeface="等线" panose="02010600030101010101" charset="-122"/>
                        <a:ea typeface="等线" panose="02010600030101010101" charset="-122"/>
                        <a:cs typeface="Times New Roman" panose="02020603050405020304" pitchFamily="18" charset="0"/>
                      </a:endParaRPr>
                    </a:p>
                  </a:txBody>
                  <a:tcPr marL="68580" marR="68580" marT="0" marB="0">
                    <a:solidFill>
                      <a:srgbClr val="AF2125"/>
                    </a:solidFill>
                  </a:tcPr>
                </a:tc>
                <a:tc>
                  <a:txBody>
                    <a:bodyPr/>
                    <a:lstStyle/>
                    <a:p>
                      <a:pPr indent="304800" algn="ctr">
                        <a:lnSpc>
                          <a:spcPct val="150000"/>
                        </a:lnSpc>
                      </a:pPr>
                      <a:r>
                        <a:rPr lang="en-US" sz="1100" kern="100">
                          <a:effectLst/>
                        </a:rPr>
                        <a:t>2km</a:t>
                      </a:r>
                      <a:endParaRPr lang="zh-CN" sz="100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90156">
                <a:tc>
                  <a:txBody>
                    <a:bodyPr/>
                    <a:lstStyle/>
                    <a:p>
                      <a:pPr indent="304800" algn="ctr">
                        <a:lnSpc>
                          <a:spcPct val="150000"/>
                        </a:lnSpc>
                      </a:pPr>
                      <a:r>
                        <a:rPr lang="zh-CN" sz="1100" kern="100">
                          <a:effectLst/>
                        </a:rPr>
                        <a:t>无人机数量</a:t>
                      </a:r>
                      <a:endParaRPr lang="zh-CN" sz="100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en-US" sz="1100" kern="100">
                          <a:effectLst/>
                        </a:rPr>
                        <a:t>2</a:t>
                      </a:r>
                      <a:endParaRPr lang="zh-CN" sz="100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zh-CN" sz="1100" kern="100" dirty="0">
                          <a:solidFill>
                            <a:schemeClr val="bg1"/>
                          </a:solidFill>
                          <a:effectLst/>
                        </a:rPr>
                        <a:t>卫星覆盖半径</a:t>
                      </a:r>
                      <a:endParaRPr lang="zh-CN" sz="1000" kern="100" dirty="0">
                        <a:solidFill>
                          <a:schemeClr val="bg1"/>
                        </a:solidFill>
                        <a:effectLst/>
                        <a:latin typeface="等线" panose="02010600030101010101" charset="-122"/>
                        <a:ea typeface="等线" panose="02010600030101010101" charset="-122"/>
                        <a:cs typeface="Times New Roman" panose="02020603050405020304" pitchFamily="18" charset="0"/>
                      </a:endParaRPr>
                    </a:p>
                  </a:txBody>
                  <a:tcPr marL="68580" marR="68580" marT="0" marB="0">
                    <a:solidFill>
                      <a:srgbClr val="AF2125"/>
                    </a:solidFill>
                  </a:tcPr>
                </a:tc>
                <a:tc>
                  <a:txBody>
                    <a:bodyPr/>
                    <a:lstStyle/>
                    <a:p>
                      <a:pPr indent="304800" algn="ctr">
                        <a:lnSpc>
                          <a:spcPct val="150000"/>
                        </a:lnSpc>
                      </a:pPr>
                      <a:r>
                        <a:rPr lang="en-US" sz="1100" kern="100">
                          <a:effectLst/>
                        </a:rPr>
                        <a:t>800km</a:t>
                      </a:r>
                      <a:endParaRPr lang="zh-CN" sz="100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90156">
                <a:tc>
                  <a:txBody>
                    <a:bodyPr/>
                    <a:lstStyle/>
                    <a:p>
                      <a:pPr indent="304800" algn="ctr">
                        <a:lnSpc>
                          <a:spcPct val="150000"/>
                        </a:lnSpc>
                      </a:pPr>
                      <a:r>
                        <a:rPr lang="zh-CN" sz="1100" kern="100">
                          <a:effectLst/>
                        </a:rPr>
                        <a:t>卫星数量</a:t>
                      </a:r>
                      <a:endParaRPr lang="zh-CN" sz="100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en-US" sz="1100" kern="100" dirty="0">
                          <a:effectLst/>
                        </a:rPr>
                        <a:t>1</a:t>
                      </a:r>
                      <a:endParaRPr lang="zh-CN" sz="10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zh-CN" sz="1100" kern="100" dirty="0">
                          <a:solidFill>
                            <a:schemeClr val="bg1"/>
                          </a:solidFill>
                          <a:effectLst/>
                        </a:rPr>
                        <a:t>卫星高度</a:t>
                      </a:r>
                      <a:endParaRPr lang="zh-CN" sz="1000" kern="100" dirty="0">
                        <a:solidFill>
                          <a:schemeClr val="bg1"/>
                        </a:solidFill>
                        <a:effectLst/>
                        <a:latin typeface="等线" panose="02010600030101010101" charset="-122"/>
                        <a:ea typeface="等线" panose="02010600030101010101" charset="-122"/>
                        <a:cs typeface="Times New Roman" panose="02020603050405020304" pitchFamily="18" charset="0"/>
                      </a:endParaRPr>
                    </a:p>
                  </a:txBody>
                  <a:tcPr marL="68580" marR="68580" marT="0" marB="0">
                    <a:solidFill>
                      <a:srgbClr val="AF2125"/>
                    </a:solidFill>
                  </a:tcPr>
                </a:tc>
                <a:tc>
                  <a:txBody>
                    <a:bodyPr/>
                    <a:lstStyle/>
                    <a:p>
                      <a:pPr indent="304800" algn="ctr">
                        <a:lnSpc>
                          <a:spcPct val="150000"/>
                        </a:lnSpc>
                      </a:pPr>
                      <a:r>
                        <a:rPr lang="en-US" sz="1100" kern="100">
                          <a:effectLst/>
                        </a:rPr>
                        <a:t>550km</a:t>
                      </a:r>
                      <a:endParaRPr lang="zh-CN" sz="100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90156">
                <a:tc>
                  <a:txBody>
                    <a:bodyPr/>
                    <a:lstStyle/>
                    <a:p>
                      <a:pPr indent="304800" algn="ctr">
                        <a:lnSpc>
                          <a:spcPct val="150000"/>
                        </a:lnSpc>
                      </a:pPr>
                      <a:r>
                        <a:rPr lang="zh-CN" sz="1100" kern="100">
                          <a:effectLst/>
                        </a:rPr>
                        <a:t>传输总带宽</a:t>
                      </a:r>
                      <a:endParaRPr lang="zh-CN" sz="100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en-US" sz="1100" kern="100" dirty="0">
                          <a:effectLst/>
                        </a:rPr>
                        <a:t>500kHz</a:t>
                      </a:r>
                      <a:endParaRPr lang="zh-CN" sz="10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zh-CN" sz="1100" kern="100" dirty="0">
                          <a:solidFill>
                            <a:schemeClr val="bg1"/>
                          </a:solidFill>
                          <a:effectLst/>
                        </a:rPr>
                        <a:t>基站高度</a:t>
                      </a:r>
                      <a:endParaRPr lang="zh-CN" sz="1000" kern="100" dirty="0">
                        <a:solidFill>
                          <a:schemeClr val="bg1"/>
                        </a:solidFill>
                        <a:effectLst/>
                        <a:latin typeface="等线" panose="02010600030101010101" charset="-122"/>
                        <a:ea typeface="等线" panose="02010600030101010101" charset="-122"/>
                        <a:cs typeface="Times New Roman" panose="02020603050405020304" pitchFamily="18" charset="0"/>
                      </a:endParaRPr>
                    </a:p>
                  </a:txBody>
                  <a:tcPr marL="68580" marR="68580" marT="0" marB="0">
                    <a:solidFill>
                      <a:srgbClr val="AF2125"/>
                    </a:solidFill>
                  </a:tcPr>
                </a:tc>
                <a:tc>
                  <a:txBody>
                    <a:bodyPr/>
                    <a:lstStyle/>
                    <a:p>
                      <a:pPr indent="304800" algn="ctr">
                        <a:lnSpc>
                          <a:spcPct val="150000"/>
                        </a:lnSpc>
                      </a:pPr>
                      <a:r>
                        <a:rPr lang="en-US" sz="1100" kern="100">
                          <a:effectLst/>
                        </a:rPr>
                        <a:t>15m</a:t>
                      </a:r>
                      <a:endParaRPr lang="zh-CN" sz="100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90156">
                <a:tc>
                  <a:txBody>
                    <a:bodyPr/>
                    <a:lstStyle/>
                    <a:p>
                      <a:pPr indent="304800" algn="ctr">
                        <a:lnSpc>
                          <a:spcPct val="150000"/>
                        </a:lnSpc>
                      </a:pPr>
                      <a:r>
                        <a:rPr lang="zh-CN" sz="1100" kern="100" dirty="0">
                          <a:effectLst/>
                        </a:rPr>
                        <a:t>任务计算工作量</a:t>
                      </a:r>
                      <a:endParaRPr lang="zh-CN" sz="10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en-US" sz="1100" kern="100" dirty="0">
                          <a:effectLst/>
                        </a:rPr>
                        <a:t>[500,1000] CPU-cycles</a:t>
                      </a:r>
                      <a:endParaRPr lang="zh-CN" sz="10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zh-CN" sz="1100" kern="100" dirty="0">
                          <a:solidFill>
                            <a:schemeClr val="bg1"/>
                          </a:solidFill>
                          <a:effectLst/>
                        </a:rPr>
                        <a:t>无人机高度</a:t>
                      </a:r>
                      <a:endParaRPr lang="zh-CN" sz="1000" kern="100" dirty="0">
                        <a:solidFill>
                          <a:schemeClr val="bg1"/>
                        </a:solidFill>
                        <a:effectLst/>
                        <a:latin typeface="等线" panose="02010600030101010101" charset="-122"/>
                        <a:ea typeface="等线" panose="02010600030101010101" charset="-122"/>
                        <a:cs typeface="Times New Roman" panose="02020603050405020304" pitchFamily="18" charset="0"/>
                      </a:endParaRPr>
                    </a:p>
                  </a:txBody>
                  <a:tcPr marL="68580" marR="68580" marT="0" marB="0">
                    <a:solidFill>
                      <a:srgbClr val="AF2125"/>
                    </a:solidFill>
                  </a:tcPr>
                </a:tc>
                <a:tc>
                  <a:txBody>
                    <a:bodyPr/>
                    <a:lstStyle/>
                    <a:p>
                      <a:pPr indent="304800" algn="ctr">
                        <a:lnSpc>
                          <a:spcPct val="150000"/>
                        </a:lnSpc>
                      </a:pPr>
                      <a:r>
                        <a:rPr lang="en-US" sz="1100" kern="100">
                          <a:effectLst/>
                        </a:rPr>
                        <a:t>150m</a:t>
                      </a:r>
                      <a:endParaRPr lang="zh-CN" sz="100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71315">
                <a:tc>
                  <a:txBody>
                    <a:bodyPr/>
                    <a:lstStyle/>
                    <a:p>
                      <a:pPr indent="304800" algn="ctr">
                        <a:lnSpc>
                          <a:spcPct val="150000"/>
                        </a:lnSpc>
                      </a:pPr>
                      <a:r>
                        <a:rPr lang="zh-CN" sz="1100" kern="100">
                          <a:effectLst/>
                        </a:rPr>
                        <a:t>上行链路最大传输功率</a:t>
                      </a:r>
                      <a:endParaRPr lang="zh-CN" sz="100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en-US" sz="1100" kern="100" dirty="0">
                          <a:effectLst/>
                        </a:rPr>
                        <a:t>23dBm</a:t>
                      </a:r>
                      <a:endParaRPr lang="zh-CN" sz="10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zh-CN" sz="1100" kern="100" dirty="0">
                          <a:solidFill>
                            <a:schemeClr val="bg1"/>
                          </a:solidFill>
                          <a:effectLst/>
                        </a:rPr>
                        <a:t>泊松到达率</a:t>
                      </a:r>
                      <a:endParaRPr lang="zh-CN" sz="1000" kern="100" dirty="0">
                        <a:solidFill>
                          <a:schemeClr val="bg1"/>
                        </a:solidFill>
                        <a:effectLst/>
                        <a:latin typeface="等线" panose="02010600030101010101" charset="-122"/>
                        <a:ea typeface="等线" panose="02010600030101010101" charset="-122"/>
                        <a:cs typeface="Times New Roman" panose="02020603050405020304" pitchFamily="18" charset="0"/>
                      </a:endParaRPr>
                    </a:p>
                  </a:txBody>
                  <a:tcPr marL="68580" marR="68580" marT="0" marB="0">
                    <a:solidFill>
                      <a:srgbClr val="AF2125"/>
                    </a:solidFill>
                  </a:tcPr>
                </a:tc>
                <a:tc>
                  <a:txBody>
                    <a:bodyPr/>
                    <a:lstStyle/>
                    <a:p>
                      <a:pPr indent="304800" algn="ctr">
                        <a:lnSpc>
                          <a:spcPct val="150000"/>
                        </a:lnSpc>
                      </a:pPr>
                      <a:r>
                        <a:rPr lang="en-US" sz="1100" kern="100" dirty="0">
                          <a:effectLst/>
                        </a:rPr>
                        <a:t>3</a:t>
                      </a:r>
                      <a:endParaRPr lang="zh-CN" sz="10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290156">
                <a:tc>
                  <a:txBody>
                    <a:bodyPr/>
                    <a:lstStyle/>
                    <a:p>
                      <a:pPr indent="304800" algn="ctr">
                        <a:lnSpc>
                          <a:spcPct val="150000"/>
                        </a:lnSpc>
                      </a:pPr>
                      <a:r>
                        <a:rPr lang="zh-CN" sz="1100" kern="100">
                          <a:effectLst/>
                        </a:rPr>
                        <a:t>高斯白噪功率</a:t>
                      </a:r>
                      <a:endParaRPr lang="zh-CN" sz="100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en-US" sz="1100" kern="100">
                          <a:effectLst/>
                        </a:rPr>
                        <a:t>-173dBm</a:t>
                      </a:r>
                      <a:endParaRPr lang="zh-CN" sz="100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en-US" sz="1100" kern="100" dirty="0">
                          <a:solidFill>
                            <a:schemeClr val="bg1"/>
                          </a:solidFill>
                          <a:effectLst/>
                        </a:rPr>
                        <a:t>MECS</a:t>
                      </a:r>
                      <a:r>
                        <a:rPr lang="zh-CN" sz="1100" kern="100" dirty="0">
                          <a:solidFill>
                            <a:schemeClr val="bg1"/>
                          </a:solidFill>
                          <a:effectLst/>
                        </a:rPr>
                        <a:t>最大计算频率</a:t>
                      </a:r>
                      <a:endParaRPr lang="zh-CN" sz="1000" kern="100" dirty="0">
                        <a:solidFill>
                          <a:schemeClr val="bg1"/>
                        </a:solidFill>
                        <a:effectLst/>
                        <a:latin typeface="等线" panose="02010600030101010101" charset="-122"/>
                        <a:ea typeface="等线" panose="02010600030101010101" charset="-122"/>
                        <a:cs typeface="Times New Roman" panose="02020603050405020304" pitchFamily="18" charset="0"/>
                      </a:endParaRPr>
                    </a:p>
                  </a:txBody>
                  <a:tcPr marL="68580" marR="68580" marT="0" marB="0">
                    <a:solidFill>
                      <a:srgbClr val="AF2125"/>
                    </a:solidFill>
                  </a:tcPr>
                </a:tc>
                <a:tc>
                  <a:txBody>
                    <a:bodyPr/>
                    <a:lstStyle/>
                    <a:p>
                      <a:pPr indent="304800" algn="ctr">
                        <a:lnSpc>
                          <a:spcPct val="150000"/>
                        </a:lnSpc>
                      </a:pPr>
                      <a:r>
                        <a:rPr lang="en-US" sz="1100" kern="100" dirty="0">
                          <a:effectLst/>
                        </a:rPr>
                        <a:t>2GHz</a:t>
                      </a:r>
                      <a:endParaRPr lang="zh-CN" sz="10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290156">
                <a:tc>
                  <a:txBody>
                    <a:bodyPr/>
                    <a:lstStyle/>
                    <a:p>
                      <a:pPr indent="304800" algn="ctr">
                        <a:lnSpc>
                          <a:spcPct val="150000"/>
                        </a:lnSpc>
                      </a:pPr>
                      <a:r>
                        <a:rPr lang="zh-CN" sz="1100" kern="100">
                          <a:effectLst/>
                        </a:rPr>
                        <a:t>小时隙的固定时长</a:t>
                      </a:r>
                      <a:endParaRPr lang="zh-CN" sz="100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en-US" sz="1100" kern="100">
                          <a:effectLst/>
                        </a:rPr>
                        <a:t>1ms</a:t>
                      </a:r>
                      <a:endParaRPr lang="zh-CN" sz="1000" kern="100">
                        <a:effectLst/>
                        <a:latin typeface="等线" panose="02010600030101010101" charset="-122"/>
                        <a:ea typeface="等线" panose="02010600030101010101" charset="-122"/>
                        <a:cs typeface="Times New Roman" panose="02020603050405020304" pitchFamily="18" charset="0"/>
                      </a:endParaRPr>
                    </a:p>
                  </a:txBody>
                  <a:tcPr marL="68580" marR="68580" marT="0" marB="0"/>
                </a:tc>
                <a:tc>
                  <a:txBody>
                    <a:bodyPr/>
                    <a:lstStyle/>
                    <a:p>
                      <a:pPr indent="304800" algn="ctr">
                        <a:lnSpc>
                          <a:spcPct val="150000"/>
                        </a:lnSpc>
                      </a:pPr>
                      <a:r>
                        <a:rPr lang="zh-CN" sz="1100" kern="100" dirty="0">
                          <a:solidFill>
                            <a:schemeClr val="bg1"/>
                          </a:solidFill>
                          <a:effectLst/>
                        </a:rPr>
                        <a:t>到达的任务大小</a:t>
                      </a:r>
                      <a:endParaRPr lang="zh-CN" sz="1000" kern="100" dirty="0">
                        <a:solidFill>
                          <a:schemeClr val="bg1"/>
                        </a:solidFill>
                        <a:effectLst/>
                        <a:latin typeface="等线" panose="02010600030101010101" charset="-122"/>
                        <a:ea typeface="等线" panose="02010600030101010101" charset="-122"/>
                        <a:cs typeface="Times New Roman" panose="02020603050405020304" pitchFamily="18" charset="0"/>
                      </a:endParaRPr>
                    </a:p>
                  </a:txBody>
                  <a:tcPr marL="68580" marR="68580" marT="0" marB="0">
                    <a:solidFill>
                      <a:srgbClr val="AF2125"/>
                    </a:solidFill>
                  </a:tcPr>
                </a:tc>
                <a:tc>
                  <a:txBody>
                    <a:bodyPr/>
                    <a:lstStyle/>
                    <a:p>
                      <a:pPr indent="304800" algn="ctr">
                        <a:lnSpc>
                          <a:spcPct val="150000"/>
                        </a:lnSpc>
                      </a:pPr>
                      <a:r>
                        <a:rPr lang="en-US" sz="1100" kern="100" dirty="0">
                          <a:effectLst/>
                        </a:rPr>
                        <a:t>[0.1,8]Kbits</a:t>
                      </a:r>
                      <a:endParaRPr lang="zh-CN" sz="1000" kern="100" dirty="0">
                        <a:effectLst/>
                        <a:latin typeface="等线" panose="02010600030101010101" charset="-122"/>
                        <a:ea typeface="等线" panose="02010600030101010101" charset="-122"/>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bl>
          </a:graphicData>
        </a:graphic>
      </p:graphicFrame>
      <p:grpSp>
        <p:nvGrpSpPr>
          <p:cNvPr id="10" name="组合 9"/>
          <p:cNvGrpSpPr/>
          <p:nvPr/>
        </p:nvGrpSpPr>
        <p:grpSpPr>
          <a:xfrm>
            <a:off x="2659390" y="4803298"/>
            <a:ext cx="7422901" cy="1600057"/>
            <a:chOff x="1731150" y="4729736"/>
            <a:chExt cx="7538856" cy="1671392"/>
          </a:xfrm>
        </p:grpSpPr>
        <p:pic>
          <p:nvPicPr>
            <p:cNvPr id="7" name="图片 6"/>
            <p:cNvPicPr>
              <a:picLocks noChangeAspect="1"/>
            </p:cNvPicPr>
            <p:nvPr/>
          </p:nvPicPr>
          <p:blipFill>
            <a:blip r:embed="rId3"/>
            <a:stretch>
              <a:fillRect/>
            </a:stretch>
          </p:blipFill>
          <p:spPr>
            <a:xfrm>
              <a:off x="1731150" y="4729736"/>
              <a:ext cx="7538856" cy="1671392"/>
            </a:xfrm>
            <a:prstGeom prst="rect">
              <a:avLst/>
            </a:prstGeom>
            <a:effectLst>
              <a:outerShdw blurRad="63500" sx="102000" sy="102000" algn="ctr" rotWithShape="0">
                <a:prstClr val="black">
                  <a:alpha val="40000"/>
                </a:prstClr>
              </a:outerShdw>
            </a:effectLst>
          </p:spPr>
        </p:pic>
        <p:sp>
          <p:nvSpPr>
            <p:cNvPr id="9" name="矩形 8"/>
            <p:cNvSpPr/>
            <p:nvPr/>
          </p:nvSpPr>
          <p:spPr>
            <a:xfrm>
              <a:off x="3581400" y="5149516"/>
              <a:ext cx="586339" cy="1020278"/>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pSp>
      <p:sp>
        <p:nvSpPr>
          <p:cNvPr id="11" name="椭圆 10"/>
          <p:cNvSpPr/>
          <p:nvPr/>
        </p:nvSpPr>
        <p:spPr>
          <a:xfrm>
            <a:off x="6678244" y="5415640"/>
            <a:ext cx="477078" cy="563718"/>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2" name="文本框 1"/>
          <p:cNvSpPr txBox="1"/>
          <p:nvPr/>
        </p:nvSpPr>
        <p:spPr>
          <a:xfrm>
            <a:off x="580745" y="2788771"/>
            <a:ext cx="2351773" cy="381258"/>
          </a:xfrm>
          <a:prstGeom prst="rect">
            <a:avLst/>
          </a:prstGeom>
          <a:noFill/>
        </p:spPr>
        <p:txBody>
          <a:bodyPr wrap="square" rtlCol="0">
            <a:spAutoFit/>
          </a:bodyPr>
          <a:lstStyle/>
          <a:p>
            <a:pPr marL="285750" indent="-285750" algn="just" hangingPunct="0">
              <a:lnSpc>
                <a:spcPct val="130000"/>
              </a:lnSpc>
              <a:buFont typeface="Arial" panose="020B0604020202020204" pitchFamily="34" charset="0"/>
              <a:buChar char="•"/>
            </a:pPr>
            <a:r>
              <a:rPr lang="zh-CN" altLang="en-US" sz="1600" spc="100" dirty="0">
                <a:latin typeface="思源黑体 CN Normal" panose="020B0400000000000000" pitchFamily="34" charset="-122"/>
                <a:ea typeface="思源黑体 CN Normal" panose="020B0400000000000000" pitchFamily="34" charset="-122"/>
              </a:rPr>
              <a:t>实验仿真参数</a:t>
            </a:r>
          </a:p>
        </p:txBody>
      </p:sp>
      <p:sp>
        <p:nvSpPr>
          <p:cNvPr id="8" name="文本框 7"/>
          <p:cNvSpPr txBox="1"/>
          <p:nvPr/>
        </p:nvSpPr>
        <p:spPr>
          <a:xfrm>
            <a:off x="580745" y="5222069"/>
            <a:ext cx="2351773" cy="381258"/>
          </a:xfrm>
          <a:prstGeom prst="rect">
            <a:avLst/>
          </a:prstGeom>
          <a:noFill/>
        </p:spPr>
        <p:txBody>
          <a:bodyPr wrap="square" rtlCol="0">
            <a:spAutoFit/>
          </a:bodyPr>
          <a:lstStyle/>
          <a:p>
            <a:pPr marL="285750" indent="-285750" algn="just" hangingPunct="0">
              <a:lnSpc>
                <a:spcPct val="130000"/>
              </a:lnSpc>
              <a:buFont typeface="Arial" panose="020B0604020202020204" pitchFamily="34" charset="0"/>
              <a:buChar char="•"/>
            </a:pPr>
            <a:r>
              <a:rPr lang="zh-CN" altLang="en-US" sz="1600" spc="100" dirty="0">
                <a:latin typeface="思源黑体 CN Normal" panose="020B0400000000000000" pitchFamily="34" charset="-122"/>
                <a:ea typeface="思源黑体 CN Normal" panose="020B0400000000000000" pitchFamily="34" charset="-122"/>
              </a:rPr>
              <a:t>实验仿真超参数</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rPr>
              <a:t>19</a:t>
            </a:fld>
            <a:endParaRPr lang="zh-CN" altLang="en-US" dirty="0">
              <a:solidFill>
                <a:schemeClr val="bg1">
                  <a:lumMod val="50000"/>
                </a:schemeClr>
              </a:solidFill>
            </a:endParaRPr>
          </a:p>
        </p:txBody>
      </p:sp>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实验仿真</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文本框 18"/>
          <p:cNvSpPr txBox="1"/>
          <p:nvPr/>
        </p:nvSpPr>
        <p:spPr>
          <a:xfrm>
            <a:off x="542948" y="1218716"/>
            <a:ext cx="4779141" cy="417165"/>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3. </a:t>
            </a:r>
            <a:r>
              <a:rPr lang="zh-CN" altLang="en-US" b="1" spc="100" dirty="0">
                <a:latin typeface="Times New Roman" panose="02020603050405020304" pitchFamily="18" charset="0"/>
                <a:ea typeface="思源宋体 Heavy" panose="02020900000000000000"/>
                <a:cs typeface="Times New Roman" panose="02020603050405020304" pitchFamily="18" charset="0"/>
              </a:rPr>
              <a:t>结果分析</a:t>
            </a:r>
          </a:p>
        </p:txBody>
      </p:sp>
      <p:pic>
        <p:nvPicPr>
          <p:cNvPr id="7" name="图片 6"/>
          <p:cNvPicPr>
            <a:picLocks noChangeAspect="1"/>
          </p:cNvPicPr>
          <p:nvPr/>
        </p:nvPicPr>
        <p:blipFill>
          <a:blip r:embed="rId3"/>
          <a:stretch>
            <a:fillRect/>
          </a:stretch>
        </p:blipFill>
        <p:spPr>
          <a:xfrm>
            <a:off x="636692" y="1762926"/>
            <a:ext cx="4330703" cy="2230443"/>
          </a:xfrm>
          <a:prstGeom prst="rect">
            <a:avLst/>
          </a:prstGeom>
          <a:effectLst>
            <a:outerShdw blurRad="63500" sx="102000" sy="102000" algn="ctr" rotWithShape="0">
              <a:prstClr val="black">
                <a:alpha val="40000"/>
              </a:prstClr>
            </a:outerShdw>
          </a:effectLst>
        </p:spPr>
      </p:pic>
      <p:graphicFrame>
        <p:nvGraphicFramePr>
          <p:cNvPr id="8" name="表格 8"/>
          <p:cNvGraphicFramePr>
            <a:graphicFrameLocks noGrp="1"/>
          </p:cNvGraphicFramePr>
          <p:nvPr/>
        </p:nvGraphicFramePr>
        <p:xfrm>
          <a:off x="322210" y="4130992"/>
          <a:ext cx="4887289" cy="2407920"/>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809067">
                  <a:extLst>
                    <a:ext uri="{9D8B030D-6E8A-4147-A177-3AD203B41FA5}">
                      <a16:colId xmlns:a16="http://schemas.microsoft.com/office/drawing/2014/main" val="20000"/>
                    </a:ext>
                  </a:extLst>
                </a:gridCol>
                <a:gridCol w="817082">
                  <a:extLst>
                    <a:ext uri="{9D8B030D-6E8A-4147-A177-3AD203B41FA5}">
                      <a16:colId xmlns:a16="http://schemas.microsoft.com/office/drawing/2014/main" val="20001"/>
                    </a:ext>
                  </a:extLst>
                </a:gridCol>
                <a:gridCol w="815285">
                  <a:extLst>
                    <a:ext uri="{9D8B030D-6E8A-4147-A177-3AD203B41FA5}">
                      <a16:colId xmlns:a16="http://schemas.microsoft.com/office/drawing/2014/main" val="20002"/>
                    </a:ext>
                  </a:extLst>
                </a:gridCol>
                <a:gridCol w="815285">
                  <a:extLst>
                    <a:ext uri="{9D8B030D-6E8A-4147-A177-3AD203B41FA5}">
                      <a16:colId xmlns:a16="http://schemas.microsoft.com/office/drawing/2014/main" val="20003"/>
                    </a:ext>
                  </a:extLst>
                </a:gridCol>
                <a:gridCol w="815285">
                  <a:extLst>
                    <a:ext uri="{9D8B030D-6E8A-4147-A177-3AD203B41FA5}">
                      <a16:colId xmlns:a16="http://schemas.microsoft.com/office/drawing/2014/main" val="20004"/>
                    </a:ext>
                  </a:extLst>
                </a:gridCol>
                <a:gridCol w="815285">
                  <a:extLst>
                    <a:ext uri="{9D8B030D-6E8A-4147-A177-3AD203B41FA5}">
                      <a16:colId xmlns:a16="http://schemas.microsoft.com/office/drawing/2014/main" val="20005"/>
                    </a:ext>
                  </a:extLst>
                </a:gridCol>
              </a:tblGrid>
              <a:tr h="387819">
                <a:tc>
                  <a:txBody>
                    <a:bodyPr/>
                    <a:lstStyle/>
                    <a:p>
                      <a:pPr algn="l"/>
                      <a:r>
                        <a:rPr lang="zh-CN" altLang="en-US" sz="1100" dirty="0"/>
                        <a:t>     学习率</a:t>
                      </a:r>
                      <a:endParaRPr lang="en-US" altLang="zh-CN" sz="1100" dirty="0"/>
                    </a:p>
                    <a:p>
                      <a:pPr algn="l"/>
                      <a:r>
                        <a:rPr lang="zh-CN" altLang="en-US" sz="1100" dirty="0"/>
                        <a:t>算法</a:t>
                      </a:r>
                    </a:p>
                  </a:txBody>
                  <a:tcPr>
                    <a:lnTlToBr w="12700" cap="flat" cmpd="sng" algn="ctr">
                      <a:solidFill>
                        <a:schemeClr val="tx1"/>
                      </a:solid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lt1"/>
                          </a:solidFill>
                          <a:effectLst/>
                          <a:latin typeface="+mn-lt"/>
                          <a:ea typeface="+mn-ea"/>
                          <a:cs typeface="+mn-cs"/>
                        </a:rPr>
                        <a:t>a_0.0001</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lt1"/>
                          </a:solidFill>
                          <a:effectLst/>
                          <a:latin typeface="+mn-lt"/>
                          <a:ea typeface="+mn-ea"/>
                          <a:cs typeface="+mn-cs"/>
                        </a:rPr>
                        <a:t>c_0.0001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lt1"/>
                          </a:solidFill>
                          <a:effectLst/>
                          <a:latin typeface="+mn-lt"/>
                          <a:ea typeface="+mn-ea"/>
                          <a:cs typeface="+mn-cs"/>
                        </a:rPr>
                        <a:t>a_0.0001</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lt1"/>
                          </a:solidFill>
                          <a:effectLst/>
                          <a:latin typeface="+mn-lt"/>
                          <a:ea typeface="+mn-ea"/>
                          <a:cs typeface="+mn-cs"/>
                        </a:rPr>
                        <a:t>c_3e-05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lt1"/>
                          </a:solidFill>
                          <a:effectLst/>
                          <a:latin typeface="+mn-lt"/>
                          <a:ea typeface="+mn-ea"/>
                          <a:cs typeface="+mn-cs"/>
                        </a:rPr>
                        <a:t>a_3e-04</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lt1"/>
                          </a:solidFill>
                          <a:effectLst/>
                          <a:latin typeface="+mn-lt"/>
                          <a:ea typeface="+mn-ea"/>
                          <a:cs typeface="+mn-cs"/>
                        </a:rPr>
                        <a:t>c_0.0001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lt1"/>
                          </a:solidFill>
                          <a:effectLst/>
                          <a:latin typeface="+mn-lt"/>
                          <a:ea typeface="+mn-ea"/>
                          <a:cs typeface="+mn-cs"/>
                        </a:rPr>
                        <a:t>a_3e-04</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lt1"/>
                          </a:solidFill>
                          <a:effectLst/>
                          <a:latin typeface="+mn-lt"/>
                          <a:ea typeface="+mn-ea"/>
                          <a:cs typeface="+mn-cs"/>
                        </a:rPr>
                        <a:t>c_3e-04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lt1"/>
                          </a:solidFill>
                          <a:effectLst/>
                          <a:latin typeface="+mn-lt"/>
                          <a:ea typeface="+mn-ea"/>
                          <a:cs typeface="+mn-cs"/>
                        </a:rPr>
                        <a:t>a_3e-04</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lt1"/>
                          </a:solidFill>
                          <a:effectLst/>
                          <a:latin typeface="+mn-lt"/>
                          <a:ea typeface="+mn-ea"/>
                          <a:cs typeface="+mn-cs"/>
                        </a:rPr>
                        <a:t>c_3e-05</a:t>
                      </a:r>
                    </a:p>
                  </a:txBody>
                  <a:tcPr/>
                </a:tc>
                <a:extLst>
                  <a:ext uri="{0D108BD9-81ED-4DB2-BD59-A6C34878D82A}">
                    <a16:rowId xmlns:a16="http://schemas.microsoft.com/office/drawing/2014/main" val="10000"/>
                  </a:ext>
                </a:extLst>
              </a:tr>
              <a:tr h="0">
                <a:tc>
                  <a:txBody>
                    <a:bodyPr/>
                    <a:lstStyle/>
                    <a:p>
                      <a:pPr algn="ctr"/>
                      <a:r>
                        <a:rPr lang="en-US" altLang="zh-CN" sz="1100" dirty="0"/>
                        <a:t>KD_PPO</a:t>
                      </a:r>
                      <a:endParaRPr lang="zh-CN" altLang="en-US" sz="11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dk1"/>
                          </a:solidFill>
                          <a:effectLst/>
                          <a:latin typeface="+mn-lt"/>
                          <a:ea typeface="+mn-ea"/>
                          <a:cs typeface="+mn-cs"/>
                        </a:rPr>
                        <a:t>-13.635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dk1"/>
                          </a:solidFill>
                          <a:effectLst/>
                          <a:latin typeface="+mn-lt"/>
                          <a:ea typeface="+mn-ea"/>
                          <a:cs typeface="+mn-cs"/>
                        </a:rPr>
                        <a:t>-13.667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dk1"/>
                          </a:solidFill>
                          <a:effectLst/>
                          <a:latin typeface="+mn-lt"/>
                          <a:ea typeface="+mn-ea"/>
                          <a:cs typeface="+mn-cs"/>
                        </a:rPr>
                        <a:t>-13.641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dk1"/>
                          </a:solidFill>
                          <a:effectLst/>
                          <a:latin typeface="+mn-lt"/>
                          <a:ea typeface="+mn-ea"/>
                          <a:cs typeface="+mn-cs"/>
                        </a:rPr>
                        <a:t>-13.370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dk1"/>
                          </a:solidFill>
                          <a:effectLst/>
                          <a:latin typeface="+mn-lt"/>
                          <a:ea typeface="+mn-ea"/>
                          <a:cs typeface="+mn-cs"/>
                        </a:rPr>
                        <a:t>-13.439</a:t>
                      </a:r>
                    </a:p>
                  </a:txBody>
                  <a:tcPr/>
                </a:tc>
                <a:extLst>
                  <a:ext uri="{0D108BD9-81ED-4DB2-BD59-A6C34878D82A}">
                    <a16:rowId xmlns:a16="http://schemas.microsoft.com/office/drawing/2014/main" val="10001"/>
                  </a:ext>
                </a:extLst>
              </a:tr>
              <a:tr h="228129">
                <a:tc>
                  <a:txBody>
                    <a:bodyPr/>
                    <a:lstStyle/>
                    <a:p>
                      <a:pPr algn="ctr"/>
                      <a:r>
                        <a:rPr lang="en-US" altLang="zh-CN" sz="1100" dirty="0"/>
                        <a:t>H_PPO</a:t>
                      </a:r>
                      <a:endParaRPr lang="zh-CN" altLang="en-US" sz="11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dk1"/>
                          </a:solidFill>
                          <a:effectLst/>
                          <a:latin typeface="+mn-lt"/>
                          <a:ea typeface="+mn-ea"/>
                          <a:cs typeface="+mn-cs"/>
                        </a:rPr>
                        <a:t>-14.527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dk1"/>
                          </a:solidFill>
                          <a:effectLst/>
                          <a:latin typeface="+mn-lt"/>
                          <a:ea typeface="+mn-ea"/>
                          <a:cs typeface="+mn-cs"/>
                        </a:rPr>
                        <a:t>-14.427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dk1"/>
                          </a:solidFill>
                          <a:effectLst/>
                          <a:latin typeface="+mn-lt"/>
                          <a:ea typeface="+mn-ea"/>
                          <a:cs typeface="+mn-cs"/>
                        </a:rPr>
                        <a:t>-14.253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100" b="0" kern="1200" dirty="0">
                          <a:solidFill>
                            <a:schemeClr val="dk1"/>
                          </a:solidFill>
                          <a:effectLst/>
                          <a:latin typeface="+mn-lt"/>
                          <a:ea typeface="+mn-ea"/>
                          <a:cs typeface="+mn-cs"/>
                        </a:rPr>
                        <a:t> </a:t>
                      </a:r>
                      <a:r>
                        <a:rPr lang="en-US" altLang="zh-CN" sz="1100" b="0" kern="1200" dirty="0">
                          <a:solidFill>
                            <a:schemeClr val="dk1"/>
                          </a:solidFill>
                          <a:effectLst/>
                          <a:latin typeface="+mn-lt"/>
                          <a:ea typeface="+mn-ea"/>
                          <a:cs typeface="+mn-cs"/>
                        </a:rPr>
                        <a:t>-14.343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dk1"/>
                          </a:solidFill>
                          <a:effectLst/>
                          <a:latin typeface="+mn-lt"/>
                          <a:ea typeface="+mn-ea"/>
                          <a:cs typeface="+mn-cs"/>
                        </a:rPr>
                        <a:t>-14.566</a:t>
                      </a:r>
                    </a:p>
                  </a:txBody>
                  <a:tcPr/>
                </a:tc>
                <a:extLst>
                  <a:ext uri="{0D108BD9-81ED-4DB2-BD59-A6C34878D82A}">
                    <a16:rowId xmlns:a16="http://schemas.microsoft.com/office/drawing/2014/main" val="10002"/>
                  </a:ext>
                </a:extLst>
              </a:tr>
              <a:tr h="228129">
                <a:tc>
                  <a:txBody>
                    <a:bodyPr/>
                    <a:lstStyle/>
                    <a:p>
                      <a:pPr algn="ctr"/>
                      <a:r>
                        <a:rPr lang="en-US" altLang="zh-CN" sz="1100" dirty="0"/>
                        <a:t>PPO</a:t>
                      </a:r>
                      <a:endParaRPr lang="zh-CN" altLang="en-US" sz="11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dk1"/>
                          </a:solidFill>
                          <a:effectLst/>
                          <a:latin typeface="+mn-lt"/>
                          <a:ea typeface="+mn-ea"/>
                          <a:cs typeface="+mn-cs"/>
                        </a:rPr>
                        <a:t>-23.060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dk1"/>
                          </a:solidFill>
                          <a:effectLst/>
                          <a:latin typeface="+mn-lt"/>
                          <a:ea typeface="+mn-ea"/>
                          <a:cs typeface="+mn-cs"/>
                        </a:rPr>
                        <a:t>-22.346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dk1"/>
                          </a:solidFill>
                          <a:effectLst/>
                          <a:latin typeface="+mn-lt"/>
                          <a:ea typeface="+mn-ea"/>
                          <a:cs typeface="+mn-cs"/>
                        </a:rPr>
                        <a:t>-22.661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dk1"/>
                          </a:solidFill>
                          <a:effectLst/>
                          <a:latin typeface="+mn-lt"/>
                          <a:ea typeface="+mn-ea"/>
                          <a:cs typeface="+mn-cs"/>
                        </a:rPr>
                        <a:t>-22.352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dk1"/>
                          </a:solidFill>
                          <a:effectLst/>
                          <a:latin typeface="+mn-lt"/>
                          <a:ea typeface="+mn-ea"/>
                          <a:cs typeface="+mn-cs"/>
                        </a:rPr>
                        <a:t>-22.382</a:t>
                      </a:r>
                    </a:p>
                  </a:txBody>
                  <a:tcPr/>
                </a:tc>
                <a:extLst>
                  <a:ext uri="{0D108BD9-81ED-4DB2-BD59-A6C34878D82A}">
                    <a16:rowId xmlns:a16="http://schemas.microsoft.com/office/drawing/2014/main" val="10003"/>
                  </a:ext>
                </a:extLst>
              </a:tr>
              <a:tr h="387819">
                <a:tc>
                  <a:txBody>
                    <a:bodyPr/>
                    <a:lstStyle/>
                    <a:p>
                      <a:pPr algn="l"/>
                      <a:r>
                        <a:rPr lang="zh-CN" altLang="en-US" sz="1100" dirty="0"/>
                        <a:t>     </a:t>
                      </a:r>
                      <a:r>
                        <a:rPr lang="zh-CN" altLang="en-US" sz="1100" b="1" dirty="0">
                          <a:solidFill>
                            <a:schemeClr val="bg1"/>
                          </a:solidFill>
                        </a:rPr>
                        <a:t>学习率</a:t>
                      </a:r>
                      <a:endParaRPr lang="en-US" altLang="zh-CN" sz="1100" b="1" dirty="0">
                        <a:solidFill>
                          <a:schemeClr val="bg1"/>
                        </a:solidFill>
                      </a:endParaRPr>
                    </a:p>
                    <a:p>
                      <a:pPr algn="l"/>
                      <a:r>
                        <a:rPr lang="zh-CN" altLang="en-US" sz="1100" b="1" dirty="0">
                          <a:solidFill>
                            <a:schemeClr val="bg1"/>
                          </a:solidFill>
                        </a:rPr>
                        <a:t>算法</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lt1"/>
                          </a:solidFill>
                          <a:effectLst/>
                          <a:latin typeface="+mn-lt"/>
                          <a:ea typeface="+mn-ea"/>
                          <a:cs typeface="+mn-cs"/>
                        </a:rPr>
                        <a:t>a_0.001</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lt1"/>
                          </a:solidFill>
                          <a:effectLst/>
                          <a:latin typeface="+mn-lt"/>
                          <a:ea typeface="+mn-ea"/>
                          <a:cs typeface="+mn-cs"/>
                        </a:rPr>
                        <a:t>c_0.0001</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lt1"/>
                          </a:solidFill>
                          <a:effectLst/>
                          <a:latin typeface="+mn-lt"/>
                          <a:ea typeface="+mn-ea"/>
                          <a:cs typeface="+mn-cs"/>
                        </a:rPr>
                        <a:t>a_0.001</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lt1"/>
                          </a:solidFill>
                          <a:effectLst/>
                          <a:latin typeface="+mn-lt"/>
                          <a:ea typeface="+mn-ea"/>
                          <a:cs typeface="+mn-cs"/>
                        </a:rPr>
                        <a:t>c_3e-04</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lt1"/>
                          </a:solidFill>
                          <a:effectLst/>
                          <a:latin typeface="+mn-lt"/>
                          <a:ea typeface="+mn-ea"/>
                          <a:cs typeface="+mn-cs"/>
                        </a:rPr>
                        <a:t>a_0.001</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lt1"/>
                          </a:solidFill>
                          <a:effectLst/>
                          <a:latin typeface="+mn-lt"/>
                          <a:ea typeface="+mn-ea"/>
                          <a:cs typeface="+mn-cs"/>
                        </a:rPr>
                        <a:t>c_0.001</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lt1"/>
                          </a:solidFill>
                          <a:effectLst/>
                          <a:latin typeface="+mn-lt"/>
                          <a:ea typeface="+mn-ea"/>
                          <a:cs typeface="+mn-cs"/>
                        </a:rPr>
                        <a:t>a_0.001</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lt1"/>
                          </a:solidFill>
                          <a:effectLst/>
                          <a:latin typeface="+mn-lt"/>
                          <a:ea typeface="+mn-ea"/>
                          <a:cs typeface="+mn-cs"/>
                        </a:rPr>
                        <a:t>c_3e-05</a:t>
                      </a:r>
                    </a:p>
                  </a:txBody>
                  <a:tcP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lt1"/>
                          </a:solidFill>
                          <a:effectLst/>
                          <a:latin typeface="+mn-lt"/>
                          <a:ea typeface="+mn-ea"/>
                          <a:cs typeface="+mn-cs"/>
                        </a:rPr>
                        <a:t>a_3e-05</a:t>
                      </a: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lt1"/>
                          </a:solidFill>
                          <a:effectLst/>
                          <a:latin typeface="+mn-lt"/>
                          <a:ea typeface="+mn-ea"/>
                          <a:cs typeface="+mn-cs"/>
                        </a:rPr>
                        <a:t>c_3e-05</a:t>
                      </a:r>
                    </a:p>
                  </a:txBody>
                  <a:tcPr>
                    <a:solidFill>
                      <a:schemeClr val="accent1"/>
                    </a:solidFill>
                  </a:tcPr>
                </a:tc>
                <a:extLst>
                  <a:ext uri="{0D108BD9-81ED-4DB2-BD59-A6C34878D82A}">
                    <a16:rowId xmlns:a16="http://schemas.microsoft.com/office/drawing/2014/main" val="10004"/>
                  </a:ext>
                </a:extLst>
              </a:tr>
              <a:tr h="228129">
                <a:tc>
                  <a:txBody>
                    <a:bodyPr/>
                    <a:lstStyle/>
                    <a:p>
                      <a:pPr algn="ctr"/>
                      <a:r>
                        <a:rPr lang="en-US" altLang="zh-CN" sz="1100" dirty="0"/>
                        <a:t>KD_PPO</a:t>
                      </a:r>
                      <a:endParaRPr lang="zh-CN" altLang="en-US" sz="11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dk1"/>
                          </a:solidFill>
                          <a:effectLst/>
                          <a:latin typeface="+mn-lt"/>
                          <a:ea typeface="+mn-ea"/>
                          <a:cs typeface="+mn-cs"/>
                        </a:rPr>
                        <a:t>-13.571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dk1"/>
                          </a:solidFill>
                          <a:effectLst/>
                          <a:latin typeface="+mn-lt"/>
                          <a:ea typeface="+mn-ea"/>
                          <a:cs typeface="+mn-cs"/>
                        </a:rPr>
                        <a:t>-13.503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100" b="0" kern="1200" dirty="0">
                          <a:solidFill>
                            <a:schemeClr val="dk1"/>
                          </a:solidFill>
                          <a:effectLst/>
                          <a:latin typeface="+mn-lt"/>
                          <a:ea typeface="+mn-ea"/>
                          <a:cs typeface="+mn-cs"/>
                        </a:rPr>
                        <a:t> </a:t>
                      </a:r>
                      <a:r>
                        <a:rPr lang="en-US" altLang="zh-CN" sz="1100" b="0" kern="1200" dirty="0">
                          <a:solidFill>
                            <a:schemeClr val="dk1"/>
                          </a:solidFill>
                          <a:effectLst/>
                          <a:latin typeface="+mn-lt"/>
                          <a:ea typeface="+mn-ea"/>
                          <a:cs typeface="+mn-cs"/>
                        </a:rPr>
                        <a:t>-13.355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dk1"/>
                          </a:solidFill>
                          <a:effectLst/>
                          <a:latin typeface="+mn-lt"/>
                          <a:ea typeface="+mn-ea"/>
                          <a:cs typeface="+mn-cs"/>
                        </a:rPr>
                        <a:t>-13.469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dk1"/>
                          </a:solidFill>
                          <a:effectLst/>
                          <a:latin typeface="+mn-lt"/>
                          <a:ea typeface="+mn-ea"/>
                          <a:cs typeface="+mn-cs"/>
                        </a:rPr>
                        <a:t>-13.648</a:t>
                      </a:r>
                    </a:p>
                  </a:txBody>
                  <a:tcPr/>
                </a:tc>
                <a:extLst>
                  <a:ext uri="{0D108BD9-81ED-4DB2-BD59-A6C34878D82A}">
                    <a16:rowId xmlns:a16="http://schemas.microsoft.com/office/drawing/2014/main" val="10005"/>
                  </a:ext>
                </a:extLst>
              </a:tr>
              <a:tr h="228129">
                <a:tc>
                  <a:txBody>
                    <a:bodyPr/>
                    <a:lstStyle/>
                    <a:p>
                      <a:pPr algn="ctr"/>
                      <a:r>
                        <a:rPr lang="en-US" altLang="zh-CN" sz="1100" dirty="0"/>
                        <a:t>H_PPO</a:t>
                      </a:r>
                      <a:endParaRPr lang="zh-CN" altLang="en-US" sz="11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100" b="0" kern="1200" dirty="0">
                          <a:solidFill>
                            <a:schemeClr val="dk1"/>
                          </a:solidFill>
                          <a:effectLst/>
                          <a:latin typeface="+mn-lt"/>
                          <a:ea typeface="+mn-ea"/>
                          <a:cs typeface="+mn-cs"/>
                        </a:rPr>
                        <a:t> </a:t>
                      </a:r>
                      <a:r>
                        <a:rPr lang="en-US" altLang="zh-CN" sz="1100" b="0" kern="1200" dirty="0">
                          <a:solidFill>
                            <a:schemeClr val="dk1"/>
                          </a:solidFill>
                          <a:effectLst/>
                          <a:latin typeface="+mn-lt"/>
                          <a:ea typeface="+mn-ea"/>
                          <a:cs typeface="+mn-cs"/>
                        </a:rPr>
                        <a:t>-13.506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dk1"/>
                          </a:solidFill>
                          <a:effectLst/>
                          <a:latin typeface="+mn-lt"/>
                          <a:ea typeface="+mn-ea"/>
                          <a:cs typeface="+mn-cs"/>
                        </a:rPr>
                        <a:t>-13.698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dk1"/>
                          </a:solidFill>
                          <a:effectLst/>
                          <a:latin typeface="+mn-lt"/>
                          <a:ea typeface="+mn-ea"/>
                          <a:cs typeface="+mn-cs"/>
                        </a:rPr>
                        <a:t>-13.558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dk1"/>
                          </a:solidFill>
                          <a:effectLst/>
                          <a:latin typeface="+mn-lt"/>
                          <a:ea typeface="+mn-ea"/>
                          <a:cs typeface="+mn-cs"/>
                        </a:rPr>
                        <a:t>-13.882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dk1"/>
                          </a:solidFill>
                          <a:effectLst/>
                          <a:latin typeface="+mn-lt"/>
                          <a:ea typeface="+mn-ea"/>
                          <a:cs typeface="+mn-cs"/>
                        </a:rPr>
                        <a:t>-14.705</a:t>
                      </a:r>
                    </a:p>
                  </a:txBody>
                  <a:tcPr/>
                </a:tc>
                <a:extLst>
                  <a:ext uri="{0D108BD9-81ED-4DB2-BD59-A6C34878D82A}">
                    <a16:rowId xmlns:a16="http://schemas.microsoft.com/office/drawing/2014/main" val="10006"/>
                  </a:ext>
                </a:extLst>
              </a:tr>
              <a:tr h="228129">
                <a:tc>
                  <a:txBody>
                    <a:bodyPr/>
                    <a:lstStyle/>
                    <a:p>
                      <a:pPr algn="ctr"/>
                      <a:r>
                        <a:rPr lang="en-US" altLang="zh-CN" sz="1100" dirty="0"/>
                        <a:t>PPO</a:t>
                      </a:r>
                      <a:endParaRPr lang="zh-CN" altLang="en-US" sz="11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dk1"/>
                          </a:solidFill>
                          <a:effectLst/>
                          <a:latin typeface="+mn-lt"/>
                          <a:ea typeface="+mn-ea"/>
                          <a:cs typeface="+mn-cs"/>
                        </a:rPr>
                        <a:t>-21.839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dk1"/>
                          </a:solidFill>
                          <a:effectLst/>
                          <a:latin typeface="+mn-lt"/>
                          <a:ea typeface="+mn-ea"/>
                          <a:cs typeface="+mn-cs"/>
                        </a:rPr>
                        <a:t>-22.582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dk1"/>
                          </a:solidFill>
                          <a:effectLst/>
                          <a:latin typeface="+mn-lt"/>
                          <a:ea typeface="+mn-ea"/>
                          <a:cs typeface="+mn-cs"/>
                        </a:rPr>
                        <a:t>-22.175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dk1"/>
                          </a:solidFill>
                          <a:effectLst/>
                          <a:latin typeface="+mn-lt"/>
                          <a:ea typeface="+mn-ea"/>
                          <a:cs typeface="+mn-cs"/>
                        </a:rPr>
                        <a:t>-22.228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0" kern="1200" dirty="0">
                          <a:solidFill>
                            <a:schemeClr val="dk1"/>
                          </a:solidFill>
                          <a:effectLst/>
                          <a:latin typeface="+mn-lt"/>
                          <a:ea typeface="+mn-ea"/>
                          <a:cs typeface="+mn-cs"/>
                        </a:rPr>
                        <a:t>-22.124</a:t>
                      </a:r>
                    </a:p>
                  </a:txBody>
                  <a:tcPr/>
                </a:tc>
                <a:extLst>
                  <a:ext uri="{0D108BD9-81ED-4DB2-BD59-A6C34878D82A}">
                    <a16:rowId xmlns:a16="http://schemas.microsoft.com/office/drawing/2014/main" val="10007"/>
                  </a:ext>
                </a:extLst>
              </a:tr>
            </a:tbl>
          </a:graphicData>
        </a:graphic>
      </p:graphicFrame>
      <p:sp>
        <p:nvSpPr>
          <p:cNvPr id="6" name="文本框 5"/>
          <p:cNvSpPr txBox="1"/>
          <p:nvPr/>
        </p:nvSpPr>
        <p:spPr>
          <a:xfrm>
            <a:off x="7357954" y="5893685"/>
            <a:ext cx="3252895" cy="738664"/>
          </a:xfrm>
          <a:prstGeom prst="rect">
            <a:avLst/>
          </a:prstGeom>
          <a:noFill/>
        </p:spPr>
        <p:txBody>
          <a:bodyPr wrap="square" rtlCol="0">
            <a:spAutoFit/>
          </a:bodyPr>
          <a:lstStyle/>
          <a:p>
            <a:pPr marL="285750" indent="-285750" algn="just" hangingPunct="0">
              <a:buFont typeface="Arial" panose="020B0604020202020204" pitchFamily="34" charset="0"/>
              <a:buChar char="•"/>
            </a:pPr>
            <a:r>
              <a:rPr lang="zh-CN" altLang="en-US" sz="1400" spc="100" dirty="0">
                <a:latin typeface="Times New Roman" panose="02020603050405020304" pitchFamily="18" charset="0"/>
                <a:cs typeface="Times New Roman" panose="02020603050405020304" pitchFamily="18" charset="0"/>
              </a:rPr>
              <a:t>选取的</a:t>
            </a:r>
            <a:r>
              <a:rPr lang="en-US" altLang="zh-CN" sz="1400" spc="100" dirty="0">
                <a:latin typeface="Times New Roman" panose="02020603050405020304" pitchFamily="18" charset="0"/>
                <a:cs typeface="Times New Roman" panose="02020603050405020304" pitchFamily="18" charset="0"/>
              </a:rPr>
              <a:t>clip ratio</a:t>
            </a:r>
            <a:r>
              <a:rPr lang="zh-CN" altLang="en-US" sz="1400" spc="100" dirty="0">
                <a:latin typeface="Times New Roman" panose="02020603050405020304" pitchFamily="18" charset="0"/>
                <a:cs typeface="Times New Roman" panose="02020603050405020304" pitchFamily="18" charset="0"/>
              </a:rPr>
              <a:t>为</a:t>
            </a:r>
            <a:r>
              <a:rPr lang="en-US" altLang="zh-CN" sz="1400" spc="100" dirty="0">
                <a:latin typeface="Times New Roman" panose="02020603050405020304" pitchFamily="18" charset="0"/>
                <a:cs typeface="Times New Roman" panose="02020603050405020304" pitchFamily="18" charset="0"/>
              </a:rPr>
              <a:t>0.5</a:t>
            </a:r>
            <a:r>
              <a:rPr lang="zh-CN" altLang="en-US" sz="1400" spc="100" dirty="0">
                <a:latin typeface="Times New Roman" panose="02020603050405020304" pitchFamily="18" charset="0"/>
                <a:cs typeface="Times New Roman" panose="02020603050405020304" pitchFamily="18" charset="0"/>
              </a:rPr>
              <a:t>；</a:t>
            </a:r>
            <a:endParaRPr lang="en-US" altLang="zh-CN" sz="1400" spc="100" dirty="0">
              <a:latin typeface="Times New Roman" panose="02020603050405020304" pitchFamily="18" charset="0"/>
              <a:cs typeface="Times New Roman" panose="02020603050405020304" pitchFamily="18" charset="0"/>
            </a:endParaRPr>
          </a:p>
          <a:p>
            <a:pPr marL="285750" indent="-285750" algn="just" hangingPunct="0">
              <a:buFont typeface="Arial" panose="020B0604020202020204" pitchFamily="34" charset="0"/>
              <a:buChar char="•"/>
            </a:pPr>
            <a:r>
              <a:rPr lang="en-US" altLang="zh-CN" sz="1400" spc="100" dirty="0">
                <a:latin typeface="Times New Roman" panose="02020603050405020304" pitchFamily="18" charset="0"/>
                <a:cs typeface="Times New Roman" panose="02020603050405020304" pitchFamily="18" charset="0"/>
              </a:rPr>
              <a:t>Actor </a:t>
            </a:r>
            <a:r>
              <a:rPr lang="zh-CN" altLang="en-US" sz="1400" spc="100" dirty="0">
                <a:latin typeface="Times New Roman" panose="02020603050405020304" pitchFamily="18" charset="0"/>
                <a:cs typeface="Times New Roman" panose="02020603050405020304" pitchFamily="18" charset="0"/>
              </a:rPr>
              <a:t>网络学习率为</a:t>
            </a:r>
            <a:r>
              <a:rPr lang="en-US" altLang="zh-CN" sz="1400" spc="100" dirty="0">
                <a:latin typeface="Times New Roman" panose="02020603050405020304" pitchFamily="18" charset="0"/>
                <a:cs typeface="Times New Roman" panose="02020603050405020304" pitchFamily="18" charset="0"/>
              </a:rPr>
              <a:t>3e-04;</a:t>
            </a:r>
          </a:p>
          <a:p>
            <a:pPr marL="285750" indent="-285750" algn="just" hangingPunct="0">
              <a:buFont typeface="Arial" panose="020B0604020202020204" pitchFamily="34" charset="0"/>
              <a:buChar char="•"/>
            </a:pPr>
            <a:r>
              <a:rPr lang="en-US" altLang="zh-CN" sz="1400" spc="100" dirty="0">
                <a:latin typeface="Times New Roman" panose="02020603050405020304" pitchFamily="18" charset="0"/>
                <a:cs typeface="Times New Roman" panose="02020603050405020304" pitchFamily="18" charset="0"/>
              </a:rPr>
              <a:t>Critic </a:t>
            </a:r>
            <a:r>
              <a:rPr lang="zh-CN" altLang="en-US" sz="1400" spc="100" dirty="0">
                <a:latin typeface="Times New Roman" panose="02020603050405020304" pitchFamily="18" charset="0"/>
                <a:cs typeface="Times New Roman" panose="02020603050405020304" pitchFamily="18" charset="0"/>
              </a:rPr>
              <a:t>网络学习率为</a:t>
            </a:r>
            <a:r>
              <a:rPr lang="en-US" altLang="zh-CN" sz="1400" spc="100" dirty="0">
                <a:latin typeface="Times New Roman" panose="02020603050405020304" pitchFamily="18" charset="0"/>
                <a:cs typeface="Times New Roman" panose="02020603050405020304" pitchFamily="18" charset="0"/>
              </a:rPr>
              <a:t>1e-04</a:t>
            </a:r>
            <a:r>
              <a:rPr lang="zh-CN" altLang="en-US" sz="1400" spc="100" dirty="0">
                <a:latin typeface="思源黑体 CN Normal" panose="020B0400000000000000" pitchFamily="34" charset="-122"/>
                <a:ea typeface="思源黑体 CN Normal" panose="020B0400000000000000" pitchFamily="34" charset="-122"/>
              </a:rPr>
              <a:t>；</a:t>
            </a:r>
          </a:p>
        </p:txBody>
      </p:sp>
      <p:sp>
        <p:nvSpPr>
          <p:cNvPr id="9" name="文本框 8"/>
          <p:cNvSpPr txBox="1"/>
          <p:nvPr/>
        </p:nvSpPr>
        <p:spPr>
          <a:xfrm>
            <a:off x="6096000" y="1635881"/>
            <a:ext cx="6935800"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dirty="0"/>
              <a:t>选择合适的超参数</a:t>
            </a:r>
          </a:p>
        </p:txBody>
      </p:sp>
      <p:pic>
        <p:nvPicPr>
          <p:cNvPr id="10" name="图片 9"/>
          <p:cNvPicPr>
            <a:picLocks noChangeAspect="1"/>
          </p:cNvPicPr>
          <p:nvPr/>
        </p:nvPicPr>
        <p:blipFill>
          <a:blip r:embed="rId4"/>
          <a:stretch>
            <a:fillRect/>
          </a:stretch>
        </p:blipFill>
        <p:spPr>
          <a:xfrm>
            <a:off x="6149730" y="2100622"/>
            <a:ext cx="5204070" cy="3666876"/>
          </a:xfrm>
          <a:prstGeom prst="rect">
            <a:avLst/>
          </a:prstGeom>
          <a:effectLst>
            <a:outerShdw blurRad="63500" sx="102000" sy="102000" algn="ctr" rotWithShape="0">
              <a:prstClr val="black">
                <a:alpha val="40000"/>
              </a:prstClr>
            </a:outerShdw>
          </a:effectLst>
        </p:spPr>
      </p:pic>
      <p:sp>
        <p:nvSpPr>
          <p:cNvPr id="11" name="箭头: 右 10"/>
          <p:cNvSpPr/>
          <p:nvPr/>
        </p:nvSpPr>
        <p:spPr>
          <a:xfrm>
            <a:off x="5322089" y="3740150"/>
            <a:ext cx="602461" cy="7239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304800" y="5334000"/>
            <a:ext cx="819150" cy="433498"/>
          </a:xfrm>
          <a:prstGeom prst="line">
            <a:avLst/>
          </a:prstGeom>
          <a:ln w="12700"/>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1" name="组合 80"/>
          <p:cNvGrpSpPr/>
          <p:nvPr/>
        </p:nvGrpSpPr>
        <p:grpSpPr>
          <a:xfrm rot="5400000">
            <a:off x="178349" y="-178349"/>
            <a:ext cx="815032" cy="1171729"/>
            <a:chOff x="136270" y="441325"/>
            <a:chExt cx="2690232" cy="1572670"/>
          </a:xfrm>
        </p:grpSpPr>
        <p:sp>
          <p:nvSpPr>
            <p:cNvPr id="82" name="矩形 81"/>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16200000">
            <a:off x="10974982" y="5053481"/>
            <a:ext cx="1846660" cy="587375"/>
            <a:chOff x="136270" y="441325"/>
            <a:chExt cx="2690232" cy="1572670"/>
          </a:xfrm>
        </p:grpSpPr>
        <p:sp>
          <p:nvSpPr>
            <p:cNvPr id="88" name="矩形 87"/>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1174085" y="1600367"/>
            <a:ext cx="3374642" cy="1569660"/>
          </a:xfrm>
          <a:prstGeom prst="rect">
            <a:avLst/>
          </a:prstGeom>
          <a:noFill/>
        </p:spPr>
        <p:txBody>
          <a:bodyPr wrap="none" rtlCol="0">
            <a:spAutoFit/>
          </a:bodyPr>
          <a:lstStyle/>
          <a:p>
            <a:r>
              <a:rPr lang="zh-CN" altLang="en-US" sz="9600" b="1">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目  录</a:t>
            </a:r>
            <a:endParaRPr lang="zh-CN" altLang="en-US" sz="9600" b="1"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文本框 22"/>
          <p:cNvSpPr txBox="1"/>
          <p:nvPr/>
        </p:nvSpPr>
        <p:spPr>
          <a:xfrm>
            <a:off x="1368850" y="3284886"/>
            <a:ext cx="3061255" cy="707886"/>
          </a:xfrm>
          <a:prstGeom prst="rect">
            <a:avLst/>
          </a:prstGeom>
          <a:noFill/>
        </p:spPr>
        <p:txBody>
          <a:bodyPr wrap="square" rtlCol="0">
            <a:spAutoFit/>
          </a:bodyPr>
          <a:lstStyle/>
          <a:p>
            <a:pPr algn="dist"/>
            <a:r>
              <a:rPr lang="en-US" altLang="zh-CN" sz="40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CONTENT</a:t>
            </a:r>
            <a:endParaRPr lang="zh-CN" altLang="en-US" sz="40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24" name="表格 9"/>
          <p:cNvGraphicFramePr>
            <a:graphicFrameLocks noGrp="1"/>
          </p:cNvGraphicFramePr>
          <p:nvPr>
            <p:custDataLst>
              <p:tags r:id="rId1"/>
            </p:custDataLst>
            <p:extLst>
              <p:ext uri="{D42A27DB-BD31-4B8C-83A1-F6EECF244321}">
                <p14:modId xmlns:p14="http://schemas.microsoft.com/office/powerpoint/2010/main" val="2848501726"/>
              </p:ext>
            </p:extLst>
          </p:nvPr>
        </p:nvGraphicFramePr>
        <p:xfrm>
          <a:off x="4856174" y="1331399"/>
          <a:ext cx="6594765" cy="4327996"/>
        </p:xfrm>
        <a:graphic>
          <a:graphicData uri="http://schemas.openxmlformats.org/drawingml/2006/table">
            <a:tbl>
              <a:tblPr firstRow="1" bandRow="1">
                <a:tableStyleId>{5C22544A-7EE6-4342-B048-85BDC9FD1C3A}</a:tableStyleId>
              </a:tblPr>
              <a:tblGrid>
                <a:gridCol w="938918">
                  <a:extLst>
                    <a:ext uri="{9D8B030D-6E8A-4147-A177-3AD203B41FA5}">
                      <a16:colId xmlns:a16="http://schemas.microsoft.com/office/drawing/2014/main" val="20000"/>
                    </a:ext>
                  </a:extLst>
                </a:gridCol>
                <a:gridCol w="4442330">
                  <a:extLst>
                    <a:ext uri="{9D8B030D-6E8A-4147-A177-3AD203B41FA5}">
                      <a16:colId xmlns:a16="http://schemas.microsoft.com/office/drawing/2014/main" val="20001"/>
                    </a:ext>
                  </a:extLst>
                </a:gridCol>
                <a:gridCol w="1213517">
                  <a:extLst>
                    <a:ext uri="{9D8B030D-6E8A-4147-A177-3AD203B41FA5}">
                      <a16:colId xmlns:a16="http://schemas.microsoft.com/office/drawing/2014/main" val="20002"/>
                    </a:ext>
                  </a:extLst>
                </a:gridCol>
              </a:tblGrid>
              <a:tr h="1081999">
                <a:tc>
                  <a:txBody>
                    <a:bodyPr/>
                    <a:lstStyle/>
                    <a:p>
                      <a:pPr marL="0" indent="0" algn="just" hangingPunct="0">
                        <a:lnSpc>
                          <a:spcPct val="150000"/>
                        </a:lnSpc>
                        <a:buFont typeface="+mj-lt"/>
                        <a:buNone/>
                      </a:pPr>
                      <a:r>
                        <a:rPr lang="zh-CN" altLang="en-US"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壹</a:t>
                      </a:r>
                      <a:endParaRPr lang="en-US" altLang="zh-CN"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hangingPunct="0">
                        <a:lnSpc>
                          <a:spcPct val="130000"/>
                        </a:lnSpc>
                      </a:pPr>
                      <a:r>
                        <a:rPr lang="zh-CN" altLang="en-US"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研究背景与现状</a:t>
                      </a:r>
                    </a:p>
                  </a:txBody>
                  <a:tcPr anchor="b">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03</a:t>
                      </a:r>
                      <a:endParaRPr lang="zh-CN" altLang="en-US"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81999">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贰</a:t>
                      </a:r>
                      <a:endParaRPr lang="en-US" altLang="zh-CN"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hangingPunct="0">
                        <a:lnSpc>
                          <a:spcPct val="130000"/>
                        </a:lnSpc>
                      </a:pPr>
                      <a:r>
                        <a:rPr lang="zh-CN" altLang="en-US"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研究内容与方法</a:t>
                      </a:r>
                      <a:endParaRPr lang="en-US" altLang="zh-CN"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12</a:t>
                      </a:r>
                      <a:endParaRPr lang="zh-CN" altLang="en-US"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81999">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叁</a:t>
                      </a:r>
                      <a:endParaRPr lang="en-US" altLang="zh-CN"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hangingPunct="0">
                        <a:lnSpc>
                          <a:spcPct val="130000"/>
                        </a:lnSpc>
                      </a:pPr>
                      <a:r>
                        <a:rPr lang="zh-CN" altLang="en-US"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实验仿真与结果分析</a:t>
                      </a: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17</a:t>
                      </a:r>
                      <a:endParaRPr lang="zh-CN" altLang="en-US"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081999">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肆</a:t>
                      </a:r>
                      <a:endParaRPr lang="en-US" altLang="zh-CN"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hangingPunct="0">
                        <a:lnSpc>
                          <a:spcPct val="130000"/>
                        </a:lnSpc>
                      </a:pPr>
                      <a:r>
                        <a:rPr lang="zh-CN" altLang="en-US"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总结</a:t>
                      </a: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22</a:t>
                      </a:r>
                      <a:endParaRPr lang="zh-CN" altLang="en-US"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solidFill>
                  <a:schemeClr val="bg1">
                    <a:lumMod val="50000"/>
                  </a:schemeClr>
                </a:solidFill>
              </a:rPr>
              <a:t>2024/3/25</a:t>
            </a:fld>
            <a:endParaRPr lang="zh-CN" altLang="en-US" dirty="0">
              <a:solidFill>
                <a:schemeClr val="bg1">
                  <a:lumMod val="50000"/>
                </a:schemeClr>
              </a:solidFill>
            </a:endParaRPr>
          </a:p>
        </p:txBody>
      </p:sp>
      <p:sp>
        <p:nvSpPr>
          <p:cNvPr id="4" name="页脚占位符 3"/>
          <p:cNvSpPr>
            <a:spLocks noGrp="1"/>
          </p:cNvSpPr>
          <p:nvPr>
            <p:ph type="ftr" sz="quarter" idx="11"/>
          </p:nvPr>
        </p:nvSpPr>
        <p:spPr/>
        <p:txBody>
          <a:bodyPr/>
          <a:lstStyle/>
          <a:p>
            <a:r>
              <a:rPr lang="zh-CN" altLang="en-US" dirty="0">
                <a:solidFill>
                  <a:schemeClr val="bg1">
                    <a:lumMod val="50000"/>
                  </a:schemeClr>
                </a:solidFill>
              </a:rPr>
              <a:t>西安电子科技大学</a:t>
            </a:r>
          </a:p>
        </p:txBody>
      </p:sp>
      <p:sp>
        <p:nvSpPr>
          <p:cNvPr id="5" name="灯片编号占位符 4"/>
          <p:cNvSpPr>
            <a:spLocks noGrp="1"/>
          </p:cNvSpPr>
          <p:nvPr>
            <p:ph type="sldNum" sz="quarter" idx="12"/>
          </p:nvPr>
        </p:nvSpPr>
        <p:spPr>
          <a:xfrm>
            <a:off x="8610600" y="6364817"/>
            <a:ext cx="2743200" cy="365125"/>
          </a:xfrm>
        </p:spPr>
        <p:txBody>
          <a:bodyPr/>
          <a:lstStyle/>
          <a:p>
            <a:fld id="{33B9A5AF-BDD6-4E14-989F-CF034C94E4CA}" type="slidenum">
              <a:rPr lang="zh-CN" altLang="en-US" smtClean="0">
                <a:solidFill>
                  <a:schemeClr val="bg1">
                    <a:lumMod val="50000"/>
                  </a:schemeClr>
                </a:solidFill>
              </a:rPr>
              <a:t>20</a:t>
            </a:fld>
            <a:endParaRPr lang="zh-CN" altLang="en-US" dirty="0">
              <a:solidFill>
                <a:schemeClr val="bg1">
                  <a:lumMod val="50000"/>
                </a:schemeClr>
              </a:solidFill>
            </a:endParaRPr>
          </a:p>
        </p:txBody>
      </p:sp>
      <p:sp>
        <p:nvSpPr>
          <p:cNvPr id="45" name="标题 1"/>
          <p:cNvSpPr>
            <a:spLocks noGrp="1"/>
          </p:cNvSpPr>
          <p:nvPr>
            <p:ph type="title"/>
          </p:nvPr>
        </p:nvSpPr>
        <p:spPr>
          <a:xfrm>
            <a:off x="656413" y="528207"/>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实验仿真</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文本框 18"/>
          <p:cNvSpPr txBox="1"/>
          <p:nvPr/>
        </p:nvSpPr>
        <p:spPr>
          <a:xfrm>
            <a:off x="542948" y="1218716"/>
            <a:ext cx="4779141" cy="417165"/>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3. </a:t>
            </a:r>
            <a:r>
              <a:rPr lang="zh-CN" altLang="en-US" b="1" spc="100" dirty="0">
                <a:latin typeface="Times New Roman" panose="02020603050405020304" pitchFamily="18" charset="0"/>
                <a:ea typeface="思源宋体 Heavy" panose="02020900000000000000"/>
                <a:cs typeface="Times New Roman" panose="02020603050405020304" pitchFamily="18" charset="0"/>
              </a:rPr>
              <a:t>结果分析</a:t>
            </a:r>
          </a:p>
        </p:txBody>
      </p:sp>
      <p:sp>
        <p:nvSpPr>
          <p:cNvPr id="6" name="文本框 5"/>
          <p:cNvSpPr txBox="1"/>
          <p:nvPr/>
        </p:nvSpPr>
        <p:spPr>
          <a:xfrm>
            <a:off x="339440" y="5029026"/>
            <a:ext cx="4982649" cy="1323439"/>
          </a:xfrm>
          <a:prstGeom prst="rect">
            <a:avLst/>
          </a:prstGeom>
          <a:noFill/>
        </p:spPr>
        <p:txBody>
          <a:bodyPr wrap="square">
            <a:spAutoFit/>
          </a:bodyPr>
          <a:lstStyle/>
          <a:p>
            <a:pPr marL="285750" indent="-285750">
              <a:buFont typeface="Wingdings" panose="05000000000000000000" pitchFamily="2" charset="2"/>
              <a:buChar char="Ø"/>
            </a:pPr>
            <a:r>
              <a:rPr lang="zh-CN" altLang="en-US" sz="1600" dirty="0"/>
              <a:t>左图中，系统改变每辆车的最大传输功率上限，从</a:t>
            </a:r>
            <a:r>
              <a:rPr lang="en-US" altLang="zh-CN" sz="1600" dirty="0"/>
              <a:t>0.8-1.3(</a:t>
            </a:r>
            <a:r>
              <a:rPr lang="zh-CN" altLang="en-US" sz="1600" dirty="0"/>
              <a:t>比例系数</a:t>
            </a:r>
            <a:r>
              <a:rPr lang="en-US" altLang="zh-CN" sz="1600" dirty="0"/>
              <a:t>)</a:t>
            </a:r>
            <a:r>
              <a:rPr lang="zh-CN" altLang="en-US" sz="1600" dirty="0"/>
              <a:t>。从图中发现，在不同的传输功率约束下，</a:t>
            </a:r>
            <a:r>
              <a:rPr lang="en-US" altLang="zh-CN" sz="1600" dirty="0"/>
              <a:t>KD_PPO</a:t>
            </a:r>
            <a:r>
              <a:rPr lang="zh-CN" altLang="en-US" sz="1600" dirty="0"/>
              <a:t>的传输开销都是最小的，平均下来可以比</a:t>
            </a:r>
            <a:r>
              <a:rPr lang="en-US" altLang="zh-CN" sz="1600" dirty="0"/>
              <a:t>H_PPO</a:t>
            </a:r>
            <a:r>
              <a:rPr lang="zh-CN" altLang="en-US" sz="1600" dirty="0"/>
              <a:t>开销减小</a:t>
            </a:r>
            <a:r>
              <a:rPr lang="en-US" altLang="zh-CN" sz="1600" dirty="0"/>
              <a:t>7.78%</a:t>
            </a:r>
            <a:r>
              <a:rPr lang="zh-CN" altLang="en-US" sz="1600" dirty="0"/>
              <a:t>，比</a:t>
            </a:r>
            <a:r>
              <a:rPr lang="en-US" altLang="zh-CN" sz="1600" dirty="0"/>
              <a:t>PPO</a:t>
            </a:r>
            <a:r>
              <a:rPr lang="zh-CN" altLang="en-US" sz="1600" dirty="0"/>
              <a:t>开销减小</a:t>
            </a:r>
            <a:r>
              <a:rPr lang="en-US" altLang="zh-CN" sz="1600" dirty="0"/>
              <a:t>27.65%</a:t>
            </a:r>
            <a:r>
              <a:rPr lang="zh-CN" altLang="en-US" sz="1600" dirty="0"/>
              <a:t>。</a:t>
            </a:r>
          </a:p>
        </p:txBody>
      </p:sp>
      <p:sp>
        <p:nvSpPr>
          <p:cNvPr id="7" name="文本框 6"/>
          <p:cNvSpPr txBox="1"/>
          <p:nvPr/>
        </p:nvSpPr>
        <p:spPr>
          <a:xfrm>
            <a:off x="6201226" y="5029026"/>
            <a:ext cx="5152574" cy="1077218"/>
          </a:xfrm>
          <a:prstGeom prst="rect">
            <a:avLst/>
          </a:prstGeom>
          <a:noFill/>
        </p:spPr>
        <p:txBody>
          <a:bodyPr wrap="square">
            <a:spAutoFit/>
          </a:bodyPr>
          <a:lstStyle/>
          <a:p>
            <a:pPr marL="285750" indent="-285750">
              <a:buFont typeface="Wingdings" panose="05000000000000000000" pitchFamily="2" charset="2"/>
              <a:buChar char="Ø"/>
            </a:pPr>
            <a:r>
              <a:rPr lang="zh-CN" altLang="en-US" sz="1600" dirty="0"/>
              <a:t>右图中，系统改变每个小时隙的任务到达速率，结果表明随着任务到达率的增加，系统总开销都在增大，并且又图中可知，</a:t>
            </a:r>
            <a:r>
              <a:rPr lang="en-US" altLang="zh-CN" sz="1600" dirty="0"/>
              <a:t> KD_PPO</a:t>
            </a:r>
            <a:r>
              <a:rPr lang="zh-CN" altLang="en-US" sz="1600" dirty="0"/>
              <a:t>的开销一直比</a:t>
            </a:r>
            <a:r>
              <a:rPr lang="en-US" altLang="zh-CN" sz="1600" dirty="0"/>
              <a:t>H_PPO</a:t>
            </a:r>
            <a:r>
              <a:rPr lang="zh-CN" altLang="en-US" sz="1600" dirty="0"/>
              <a:t>和</a:t>
            </a:r>
            <a:r>
              <a:rPr lang="en-US" altLang="zh-CN" sz="1600" dirty="0"/>
              <a:t>PPO</a:t>
            </a:r>
            <a:r>
              <a:rPr lang="zh-CN" altLang="en-US" sz="1600" dirty="0"/>
              <a:t>开销小。</a:t>
            </a:r>
          </a:p>
        </p:txBody>
      </p:sp>
      <p:pic>
        <p:nvPicPr>
          <p:cNvPr id="11" name="图片 10"/>
          <p:cNvPicPr>
            <a:picLocks noChangeAspect="1"/>
          </p:cNvPicPr>
          <p:nvPr/>
        </p:nvPicPr>
        <p:blipFill>
          <a:blip r:embed="rId3"/>
          <a:stretch>
            <a:fillRect/>
          </a:stretch>
        </p:blipFill>
        <p:spPr>
          <a:xfrm>
            <a:off x="6534201" y="1803653"/>
            <a:ext cx="4358714" cy="3060083"/>
          </a:xfrm>
          <a:prstGeom prst="rect">
            <a:avLst/>
          </a:prstGeom>
          <a:effectLst>
            <a:outerShdw blurRad="63500" sx="102000" sy="102000" algn="ctr" rotWithShape="0">
              <a:prstClr val="black">
                <a:alpha val="40000"/>
              </a:prstClr>
            </a:outerShdw>
          </a:effectLst>
        </p:spPr>
      </p:pic>
      <p:pic>
        <p:nvPicPr>
          <p:cNvPr id="12" name="图片 11"/>
          <p:cNvPicPr/>
          <p:nvPr/>
        </p:nvPicPr>
        <p:blipFill>
          <a:blip r:embed="rId4"/>
          <a:stretch>
            <a:fillRect/>
          </a:stretch>
        </p:blipFill>
        <p:spPr>
          <a:xfrm>
            <a:off x="703033" y="1803653"/>
            <a:ext cx="4358714" cy="3060083"/>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solidFill>
                  <a:schemeClr val="bg1">
                    <a:lumMod val="50000"/>
                  </a:schemeClr>
                </a:solidFill>
              </a:rPr>
              <a:t>2024/3/25</a:t>
            </a:fld>
            <a:endParaRPr lang="zh-CN" altLang="en-US" dirty="0">
              <a:solidFill>
                <a:schemeClr val="bg1">
                  <a:lumMod val="50000"/>
                </a:schemeClr>
              </a:solidFill>
            </a:endParaRPr>
          </a:p>
        </p:txBody>
      </p:sp>
      <p:sp>
        <p:nvSpPr>
          <p:cNvPr id="4" name="页脚占位符 3"/>
          <p:cNvSpPr>
            <a:spLocks noGrp="1"/>
          </p:cNvSpPr>
          <p:nvPr>
            <p:ph type="ftr" sz="quarter" idx="11"/>
          </p:nvPr>
        </p:nvSpPr>
        <p:spPr/>
        <p:txBody>
          <a:bodyPr/>
          <a:lstStyle/>
          <a:p>
            <a:r>
              <a:rPr lang="zh-CN" altLang="en-US" dirty="0">
                <a:solidFill>
                  <a:schemeClr val="bg1">
                    <a:lumMod val="50000"/>
                  </a:schemeClr>
                </a:solidFill>
              </a:rPr>
              <a:t>西安电子科技大学</a:t>
            </a:r>
          </a:p>
        </p:txBody>
      </p:sp>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rPr>
              <a:t>21</a:t>
            </a:fld>
            <a:endParaRPr lang="zh-CN" altLang="en-US" dirty="0">
              <a:solidFill>
                <a:schemeClr val="bg1">
                  <a:lumMod val="50000"/>
                </a:schemeClr>
              </a:solidFill>
            </a:endParaRPr>
          </a:p>
        </p:txBody>
      </p:sp>
      <p:sp>
        <p:nvSpPr>
          <p:cNvPr id="45" name="标题 1"/>
          <p:cNvSpPr>
            <a:spLocks noGrp="1"/>
          </p:cNvSpPr>
          <p:nvPr>
            <p:ph type="title"/>
          </p:nvPr>
        </p:nvSpPr>
        <p:spPr>
          <a:xfrm>
            <a:off x="774655" y="478071"/>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实验仿真</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文本框 18"/>
          <p:cNvSpPr txBox="1"/>
          <p:nvPr/>
        </p:nvSpPr>
        <p:spPr>
          <a:xfrm>
            <a:off x="542948" y="1218716"/>
            <a:ext cx="4779141" cy="417165"/>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3. </a:t>
            </a:r>
            <a:r>
              <a:rPr lang="zh-CN" altLang="en-US" b="1" spc="100" dirty="0">
                <a:latin typeface="Times New Roman" panose="02020603050405020304" pitchFamily="18" charset="0"/>
                <a:ea typeface="思源宋体 Heavy" panose="02020900000000000000"/>
                <a:cs typeface="Times New Roman" panose="02020603050405020304" pitchFamily="18" charset="0"/>
              </a:rPr>
              <a:t>结果分析</a:t>
            </a:r>
          </a:p>
        </p:txBody>
      </p:sp>
      <p:sp>
        <p:nvSpPr>
          <p:cNvPr id="2" name="文本框 1"/>
          <p:cNvSpPr txBox="1"/>
          <p:nvPr/>
        </p:nvSpPr>
        <p:spPr>
          <a:xfrm>
            <a:off x="359037" y="4859578"/>
            <a:ext cx="3679563" cy="830997"/>
          </a:xfrm>
          <a:prstGeom prst="rect">
            <a:avLst/>
          </a:prstGeom>
          <a:noFill/>
        </p:spPr>
        <p:txBody>
          <a:bodyPr wrap="square">
            <a:spAutoFit/>
          </a:bodyPr>
          <a:lstStyle/>
          <a:p>
            <a:pPr marL="285750" indent="-285750">
              <a:buFont typeface="Wingdings" panose="05000000000000000000" pitchFamily="2" charset="2"/>
              <a:buChar char="Ø"/>
            </a:pPr>
            <a:r>
              <a:rPr lang="zh-CN" altLang="en-US" sz="1600" dirty="0"/>
              <a:t>左图结果表明，在最大容忍时延小的时候</a:t>
            </a:r>
            <a:r>
              <a:rPr lang="en-US" altLang="zh-CN" sz="1600" dirty="0"/>
              <a:t>HPPO</a:t>
            </a:r>
            <a:r>
              <a:rPr lang="zh-CN" altLang="en-US" sz="1600" dirty="0"/>
              <a:t>的性能略高于</a:t>
            </a:r>
            <a:r>
              <a:rPr lang="en-US" altLang="zh-CN" sz="1600" dirty="0"/>
              <a:t>KD_PPO</a:t>
            </a:r>
            <a:r>
              <a:rPr lang="zh-CN" altLang="en-US" sz="1600" dirty="0"/>
              <a:t>，但整体的性能还是</a:t>
            </a:r>
            <a:r>
              <a:rPr lang="en-US" altLang="zh-CN" sz="1600" dirty="0"/>
              <a:t>KD_PPO</a:t>
            </a:r>
            <a:r>
              <a:rPr lang="zh-CN" altLang="en-US" sz="1600" dirty="0"/>
              <a:t>更高</a:t>
            </a:r>
          </a:p>
        </p:txBody>
      </p:sp>
      <p:sp>
        <p:nvSpPr>
          <p:cNvPr id="7" name="文本框 6"/>
          <p:cNvSpPr txBox="1"/>
          <p:nvPr/>
        </p:nvSpPr>
        <p:spPr>
          <a:xfrm>
            <a:off x="4072705" y="4835193"/>
            <a:ext cx="3750495" cy="1077218"/>
          </a:xfrm>
          <a:prstGeom prst="rect">
            <a:avLst/>
          </a:prstGeom>
          <a:noFill/>
        </p:spPr>
        <p:txBody>
          <a:bodyPr wrap="square">
            <a:spAutoFit/>
          </a:bodyPr>
          <a:lstStyle/>
          <a:p>
            <a:pPr marL="285750" indent="-285750">
              <a:buFont typeface="Wingdings" panose="05000000000000000000" pitchFamily="2" charset="2"/>
              <a:buChar char="Ø"/>
            </a:pPr>
            <a:r>
              <a:rPr lang="zh-CN" altLang="en-US" sz="1600" dirty="0"/>
              <a:t>中间结果表明处理不均衡传输负载开销对于系统总开销的影响大于处理不均衡计算负载所带来的开销，且</a:t>
            </a:r>
            <a:r>
              <a:rPr lang="en-US" altLang="zh-CN" sz="1600" dirty="0"/>
              <a:t>KD_PPO</a:t>
            </a:r>
            <a:r>
              <a:rPr lang="zh-CN" altLang="en-US" sz="1600" dirty="0"/>
              <a:t>的开销最低</a:t>
            </a:r>
          </a:p>
        </p:txBody>
      </p:sp>
      <p:pic>
        <p:nvPicPr>
          <p:cNvPr id="12" name="图片 11"/>
          <p:cNvPicPr>
            <a:picLocks noChangeAspect="1"/>
          </p:cNvPicPr>
          <p:nvPr/>
        </p:nvPicPr>
        <p:blipFill>
          <a:blip r:embed="rId3"/>
          <a:stretch>
            <a:fillRect/>
          </a:stretch>
        </p:blipFill>
        <p:spPr>
          <a:xfrm>
            <a:off x="542949" y="2011401"/>
            <a:ext cx="3329042" cy="2626075"/>
          </a:xfrm>
          <a:prstGeom prst="rect">
            <a:avLst/>
          </a:prstGeom>
          <a:effectLst>
            <a:outerShdw blurRad="63500" sx="102000" sy="102000" algn="ctr" rotWithShape="0">
              <a:prstClr val="black">
                <a:alpha val="40000"/>
              </a:prstClr>
            </a:outerShdw>
          </a:effectLst>
        </p:spPr>
      </p:pic>
      <p:pic>
        <p:nvPicPr>
          <p:cNvPr id="11" name="图片 10"/>
          <p:cNvPicPr/>
          <p:nvPr/>
        </p:nvPicPr>
        <p:blipFill>
          <a:blip r:embed="rId4"/>
          <a:stretch>
            <a:fillRect/>
          </a:stretch>
        </p:blipFill>
        <p:spPr>
          <a:xfrm>
            <a:off x="4370013" y="2011401"/>
            <a:ext cx="3329043" cy="2626075"/>
          </a:xfrm>
          <a:prstGeom prst="rect">
            <a:avLst/>
          </a:prstGeom>
          <a:effectLst>
            <a:outerShdw blurRad="63500" sx="102000" sy="102000" algn="ctr" rotWithShape="0">
              <a:prstClr val="black">
                <a:alpha val="40000"/>
              </a:prstClr>
            </a:outerShdw>
          </a:effectLst>
        </p:spPr>
      </p:pic>
      <p:pic>
        <p:nvPicPr>
          <p:cNvPr id="13" name="图片 12"/>
          <p:cNvPicPr/>
          <p:nvPr/>
        </p:nvPicPr>
        <p:blipFill>
          <a:blip r:embed="rId5"/>
          <a:stretch>
            <a:fillRect/>
          </a:stretch>
        </p:blipFill>
        <p:spPr>
          <a:xfrm>
            <a:off x="8153400" y="2412984"/>
            <a:ext cx="3886200" cy="457200"/>
          </a:xfrm>
          <a:prstGeom prst="rect">
            <a:avLst/>
          </a:prstGeom>
        </p:spPr>
      </p:pic>
      <p:pic>
        <p:nvPicPr>
          <p:cNvPr id="14" name="图片 13"/>
          <p:cNvPicPr/>
          <p:nvPr/>
        </p:nvPicPr>
        <p:blipFill>
          <a:blip r:embed="rId6"/>
          <a:stretch>
            <a:fillRect/>
          </a:stretch>
        </p:blipFill>
        <p:spPr>
          <a:xfrm>
            <a:off x="8153400" y="3092286"/>
            <a:ext cx="3562350" cy="447675"/>
          </a:xfrm>
          <a:prstGeom prst="rect">
            <a:avLst/>
          </a:prstGeom>
        </p:spPr>
      </p:pic>
      <p:pic>
        <p:nvPicPr>
          <p:cNvPr id="15" name="图片 14"/>
          <p:cNvPicPr/>
          <p:nvPr/>
        </p:nvPicPr>
        <p:blipFill rotWithShape="1">
          <a:blip r:embed="rId7"/>
          <a:srcRect b="9615"/>
          <a:stretch>
            <a:fillRect/>
          </a:stretch>
        </p:blipFill>
        <p:spPr>
          <a:xfrm>
            <a:off x="8153400" y="3742014"/>
            <a:ext cx="3486150" cy="447675"/>
          </a:xfrm>
          <a:prstGeom prst="rect">
            <a:avLst/>
          </a:prstGeom>
        </p:spPr>
      </p:pic>
      <p:sp>
        <p:nvSpPr>
          <p:cNvPr id="20" name="文本框 19"/>
          <p:cNvSpPr txBox="1"/>
          <p:nvPr/>
        </p:nvSpPr>
        <p:spPr>
          <a:xfrm>
            <a:off x="8059327" y="4859578"/>
            <a:ext cx="3750495" cy="584775"/>
          </a:xfrm>
          <a:prstGeom prst="rect">
            <a:avLst/>
          </a:prstGeom>
          <a:noFill/>
        </p:spPr>
        <p:txBody>
          <a:bodyPr wrap="square">
            <a:spAutoFit/>
          </a:bodyPr>
          <a:lstStyle/>
          <a:p>
            <a:pPr marL="285750" indent="-285750">
              <a:buFont typeface="Wingdings" panose="05000000000000000000" pitchFamily="2" charset="2"/>
              <a:buChar char="Ø"/>
            </a:pPr>
            <a:r>
              <a:rPr lang="zh-CN" altLang="en-US" sz="1600" dirty="0"/>
              <a:t>右图结果表明</a:t>
            </a:r>
            <a:r>
              <a:rPr lang="en-US" altLang="zh-CN" sz="1600" dirty="0"/>
              <a:t>KD_PPO</a:t>
            </a:r>
            <a:r>
              <a:rPr lang="zh-CN" altLang="en-US" sz="1600" dirty="0"/>
              <a:t>的在线推理时延最低，时效性最好</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7242" y="1829524"/>
            <a:ext cx="6273460" cy="2472855"/>
            <a:chOff x="1377020" y="924560"/>
            <a:chExt cx="6273460" cy="2472855"/>
          </a:xfrm>
        </p:grpSpPr>
        <p:sp>
          <p:nvSpPr>
            <p:cNvPr id="8" name="文本框 7"/>
            <p:cNvSpPr txBox="1"/>
            <p:nvPr/>
          </p:nvSpPr>
          <p:spPr>
            <a:xfrm>
              <a:off x="1377020" y="924560"/>
              <a:ext cx="619080" cy="1067921"/>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思源宋体 Heavy" panose="02020900000000000000" pitchFamily="18" charset="-122"/>
                  <a:ea typeface="思源宋体 Heavy" panose="02020900000000000000" pitchFamily="18" charset="-122"/>
                </a:rPr>
                <a:t>4</a:t>
              </a:r>
              <a:endParaRPr lang="zh-CN" altLang="en-US" sz="5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10" name="文本框 9"/>
            <p:cNvSpPr txBox="1"/>
            <p:nvPr/>
          </p:nvSpPr>
          <p:spPr>
            <a:xfrm>
              <a:off x="1940732" y="1377240"/>
              <a:ext cx="1645579" cy="525657"/>
            </a:xfrm>
            <a:prstGeom prst="rect">
              <a:avLst/>
            </a:prstGeom>
            <a:noFill/>
          </p:spPr>
          <p:txBody>
            <a:bodyPr wrap="none" rtlCol="0">
              <a:spAutoFit/>
            </a:bodyPr>
            <a:lstStyle/>
            <a:p>
              <a:pPr algn="just" hangingPunct="0">
                <a:lnSpc>
                  <a:spcPct val="130000"/>
                </a:lnSpc>
              </a:pPr>
              <a:r>
                <a:rPr lang="en-US" altLang="zh-CN" sz="2400" i="1" spc="100">
                  <a:solidFill>
                    <a:schemeClr val="accent1"/>
                  </a:solidFill>
                  <a:latin typeface="思源宋体 Heavy" panose="02020900000000000000" pitchFamily="18" charset="-122"/>
                  <a:ea typeface="思源宋体 Heavy" panose="02020900000000000000" pitchFamily="18" charset="-122"/>
                </a:rPr>
                <a:t>Part Four</a:t>
              </a:r>
              <a:endParaRPr lang="zh-CN" altLang="en-US" sz="2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11" name="文本框 10"/>
            <p:cNvSpPr txBox="1"/>
            <p:nvPr/>
          </p:nvSpPr>
          <p:spPr>
            <a:xfrm>
              <a:off x="3836345" y="1956397"/>
              <a:ext cx="1236236" cy="814582"/>
            </a:xfrm>
            <a:prstGeom prst="rect">
              <a:avLst/>
            </a:prstGeom>
            <a:noFill/>
          </p:spPr>
          <p:txBody>
            <a:bodyPr wrap="none" rtlCol="0">
              <a:spAutoFit/>
            </a:bodyPr>
            <a:lstStyle/>
            <a:p>
              <a:pPr algn="just" hangingPunct="0">
                <a:lnSpc>
                  <a:spcPct val="130000"/>
                </a:lnSpc>
              </a:pPr>
              <a:r>
                <a:rPr lang="zh-CN" altLang="en-US" sz="4000" spc="100" dirty="0">
                  <a:solidFill>
                    <a:schemeClr val="accent1"/>
                  </a:solidFill>
                  <a:latin typeface="思源宋体 Heavy" panose="02020900000000000000" pitchFamily="18" charset="-122"/>
                  <a:ea typeface="思源宋体 Heavy" panose="02020900000000000000" pitchFamily="18" charset="-122"/>
                </a:rPr>
                <a:t>总结</a:t>
              </a:r>
            </a:p>
          </p:txBody>
        </p:sp>
        <p:cxnSp>
          <p:nvCxnSpPr>
            <p:cNvPr id="12" name="直接连接符 11"/>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77020" y="2980057"/>
              <a:ext cx="6096000" cy="417358"/>
            </a:xfrm>
            <a:prstGeom prst="rect">
              <a:avLst/>
            </a:prstGeom>
          </p:spPr>
          <p:txBody>
            <a:bodyPr>
              <a:spAutoFit/>
            </a:bodyPr>
            <a:lstStyle/>
            <a:p>
              <a:pPr algn="just" hangingPunct="0">
                <a:lnSpc>
                  <a:spcPct val="130000"/>
                </a:lnSpc>
              </a:pPr>
              <a:endParaRPr lang="zh-CN" altLang="en-US" spc="1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sp>
        <p:nvSpPr>
          <p:cNvPr id="26" name="矩形 25"/>
          <p:cNvSpPr/>
          <p:nvPr/>
        </p:nvSpPr>
        <p:spPr>
          <a:xfrm>
            <a:off x="8852463" y="1829524"/>
            <a:ext cx="2762295" cy="3170099"/>
          </a:xfrm>
          <a:prstGeom prst="rect">
            <a:avLst/>
          </a:prstGeom>
        </p:spPr>
        <p:txBody>
          <a:bodyPr wrap="none">
            <a:spAutoFit/>
          </a:bodyPr>
          <a:lstStyle/>
          <a:p>
            <a:r>
              <a:rPr lang="zh-CN" altLang="en-US" sz="20000" spc="100" dirty="0">
                <a:solidFill>
                  <a:srgbClr val="FFF2CC"/>
                </a:solidFill>
                <a:latin typeface="思源宋体 Heavy" panose="02020900000000000000" pitchFamily="18" charset="-122"/>
                <a:ea typeface="思源宋体 Heavy" panose="02020900000000000000" pitchFamily="18" charset="-122"/>
              </a:rPr>
              <a:t>肆</a:t>
            </a:r>
            <a:endParaRPr lang="zh-CN" altLang="en-US" sz="20000" dirty="0">
              <a:solidFill>
                <a:srgbClr val="FFF2CC"/>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rPr>
              <a:t>23</a:t>
            </a:fld>
            <a:endParaRPr lang="zh-CN" altLang="en-US" dirty="0">
              <a:solidFill>
                <a:schemeClr val="bg1">
                  <a:lumMod val="50000"/>
                </a:schemeClr>
              </a:solidFill>
            </a:endParaRPr>
          </a:p>
        </p:txBody>
      </p:sp>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rPr>
              <a:t>总结与未来进展</a:t>
            </a:r>
          </a:p>
        </p:txBody>
      </p:sp>
      <p:sp>
        <p:nvSpPr>
          <p:cNvPr id="10" name="文本框 9"/>
          <p:cNvSpPr txBox="1"/>
          <p:nvPr/>
        </p:nvSpPr>
        <p:spPr>
          <a:xfrm>
            <a:off x="734484" y="1107284"/>
            <a:ext cx="10723031" cy="4439933"/>
          </a:xfrm>
          <a:prstGeom prst="rect">
            <a:avLst/>
          </a:prstGeom>
          <a:noFill/>
        </p:spPr>
        <p:txBody>
          <a:bodyPr wrap="square">
            <a:spAutoFit/>
          </a:bodyPr>
          <a:lstStyle/>
          <a:p>
            <a:pPr marL="342900" lvl="0" indent="-342900" algn="just">
              <a:lnSpc>
                <a:spcPct val="200000"/>
              </a:lnSpc>
              <a:buFont typeface="Wingdings" panose="05000000000000000000" pitchFamily="2" charset="2"/>
              <a:buChar char="u"/>
            </a:pPr>
            <a:r>
              <a:rPr lang="zh-CN" altLang="en-US" b="1" kern="100" dirty="0">
                <a:effectLst/>
                <a:latin typeface="Times New Roman" panose="02020603050405020304" pitchFamily="18" charset="0"/>
                <a:ea typeface="宋体" panose="02010600030101010101" pitchFamily="2" charset="-122"/>
              </a:rPr>
              <a:t>总结</a:t>
            </a:r>
            <a:endParaRPr lang="en-US" altLang="zh-CN" b="1"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pPr>
            <a:r>
              <a:rPr lang="zh-CN" altLang="en-US" kern="100" dirty="0">
                <a:latin typeface="Times New Roman" panose="02020603050405020304" pitchFamily="18" charset="0"/>
                <a:ea typeface="宋体" panose="02010600030101010101" pitchFamily="2" charset="-122"/>
              </a:rPr>
              <a:t>本文提出了一种知识驱动的双时间尺度近端策略优化算法，以支持空天地一体化场景下多车辆车载业务传输和计算卸载过程的负载均衡，提升算法的时效性和精确性</a:t>
            </a:r>
            <a:endParaRPr lang="en-US" altLang="zh-CN" kern="100" dirty="0">
              <a:latin typeface="Times New Roman" panose="02020603050405020304" pitchFamily="18" charset="0"/>
              <a:ea typeface="宋体" panose="02010600030101010101" pitchFamily="2" charset="-122"/>
            </a:endParaRPr>
          </a:p>
          <a:p>
            <a:pPr marL="342900" lvl="0" indent="-342900" algn="just">
              <a:lnSpc>
                <a:spcPct val="150000"/>
              </a:lnSpc>
              <a:buAutoNum type="arabicPeriod"/>
            </a:pPr>
            <a:r>
              <a:rPr lang="zh-CN" altLang="en-US" kern="100" dirty="0">
                <a:latin typeface="Times New Roman" panose="02020603050405020304" pitchFamily="18" charset="0"/>
                <a:ea typeface="宋体" panose="02010600030101010101" pitchFamily="2" charset="-122"/>
              </a:rPr>
              <a:t>本文提出以专家知识为基础的安全层知识引入到近端策略优化算法中，提升算法的安全性</a:t>
            </a:r>
            <a:endParaRPr lang="en-US" altLang="zh-CN" kern="100" dirty="0">
              <a:latin typeface="Times New Roman" panose="02020603050405020304" pitchFamily="18" charset="0"/>
              <a:ea typeface="宋体" panose="02010600030101010101" pitchFamily="2" charset="-122"/>
            </a:endParaRPr>
          </a:p>
          <a:p>
            <a:pPr lvl="0" algn="just">
              <a:lnSpc>
                <a:spcPct val="150000"/>
              </a:lnSpc>
            </a:pPr>
            <a:endParaRPr lang="en-US" altLang="zh-CN" sz="900" kern="100" dirty="0">
              <a:latin typeface="Times New Roman" panose="02020603050405020304" pitchFamily="18" charset="0"/>
              <a:ea typeface="宋体" panose="02010600030101010101" pitchFamily="2" charset="-122"/>
            </a:endParaRPr>
          </a:p>
          <a:p>
            <a:pPr lvl="0" algn="just">
              <a:lnSpc>
                <a:spcPct val="150000"/>
              </a:lnSpc>
            </a:pPr>
            <a:endParaRPr lang="en-US" altLang="zh-CN" sz="900" kern="100" dirty="0">
              <a:latin typeface="Times New Roman" panose="02020603050405020304" pitchFamily="18" charset="0"/>
              <a:ea typeface="宋体" panose="02010600030101010101" pitchFamily="2" charset="-122"/>
            </a:endParaRPr>
          </a:p>
          <a:p>
            <a:pPr marL="342900" lvl="0" indent="-342900" algn="just">
              <a:lnSpc>
                <a:spcPct val="150000"/>
              </a:lnSpc>
              <a:buFont typeface="Wingdings" panose="05000000000000000000" pitchFamily="2" charset="2"/>
              <a:buChar char="u"/>
            </a:pPr>
            <a:r>
              <a:rPr lang="zh-CN" altLang="en-US" b="1" kern="100" dirty="0">
                <a:latin typeface="Times New Roman" panose="02020603050405020304" pitchFamily="18" charset="0"/>
                <a:ea typeface="宋体" panose="02010600030101010101" pitchFamily="2" charset="-122"/>
              </a:rPr>
              <a:t>未来进展</a:t>
            </a:r>
            <a:endParaRPr lang="en-US" altLang="zh-CN" b="1"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eriod"/>
            </a:pPr>
            <a:r>
              <a:rPr lang="zh-CN" altLang="en-US" kern="100" dirty="0">
                <a:latin typeface="Times New Roman" panose="02020603050405020304" pitchFamily="18" charset="0"/>
                <a:ea typeface="宋体" panose="02010600030101010101" pitchFamily="2" charset="-122"/>
              </a:rPr>
              <a:t>撰写论文</a:t>
            </a:r>
            <a:endParaRPr lang="en-US" altLang="zh-CN" kern="100" dirty="0">
              <a:latin typeface="Times New Roman" panose="02020603050405020304" pitchFamily="18" charset="0"/>
              <a:ea typeface="宋体" panose="02010600030101010101" pitchFamily="2" charset="-122"/>
            </a:endParaRPr>
          </a:p>
          <a:p>
            <a:pPr marL="342900" indent="-342900" algn="just">
              <a:lnSpc>
                <a:spcPct val="150000"/>
              </a:lnSpc>
              <a:buFont typeface="+mj-lt"/>
              <a:buAutoNum type="arabicPeriod"/>
            </a:pPr>
            <a:r>
              <a:rPr lang="zh-CN" altLang="en-US" kern="100" dirty="0">
                <a:effectLst/>
                <a:latin typeface="Times New Roman" panose="02020603050405020304" pitchFamily="18" charset="0"/>
                <a:ea typeface="宋体" panose="02010600030101010101" pitchFamily="2" charset="-122"/>
              </a:rPr>
              <a:t>研究</a:t>
            </a:r>
            <a:r>
              <a:rPr lang="zh-CN" altLang="en-US" kern="100" dirty="0">
                <a:effectLst/>
                <a:latin typeface="宋体" panose="02010600030101010101" pitchFamily="2" charset="-122"/>
                <a:ea typeface="宋体" panose="02010600030101010101" pitchFamily="2" charset="-122"/>
              </a:rPr>
              <a:t>在空天地一体化场景下</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多用户边缘系统卸载的子任务之间有依赖限制知识驱动的卸载方案</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，实现车载任务个性化服务，最小化处理时延，同时提升资源利用率</a:t>
            </a:r>
            <a:endParaRPr lang="en-US" altLang="zh-CN" kern="100" dirty="0">
              <a:latin typeface="宋体" panose="02010600030101010101" pitchFamily="2" charset="-122"/>
              <a:ea typeface="宋体" panose="02010600030101010101" pitchFamily="2" charset="-122"/>
              <a:cs typeface="Times New Roman" panose="02020603050405020304" pitchFamily="18" charset="0"/>
            </a:endParaRPr>
          </a:p>
          <a:p>
            <a:pPr marL="342900" lvl="0" indent="-342900" algn="just">
              <a:lnSpc>
                <a:spcPct val="200000"/>
              </a:lnSpc>
              <a:buFont typeface="+mj-lt"/>
              <a:buAutoNum type="arabicPeriod"/>
            </a:pPr>
            <a:endParaRPr lang="en-US" altLang="zh-CN" kern="100" dirty="0">
              <a:effectLst/>
              <a:latin typeface="Times New Roman" panose="02020603050405020304" pitchFamily="18" charset="0"/>
              <a:ea typeface="宋体" panose="02010600030101010101" pitchFamily="2" charset="-122"/>
            </a:endParaRPr>
          </a:p>
        </p:txBody>
      </p:sp>
      <p:sp>
        <p:nvSpPr>
          <p:cNvPr id="12" name="日期占位符 2"/>
          <p:cNvSpPr>
            <a:spLocks noGrp="1"/>
          </p:cNvSpPr>
          <p:nvPr>
            <p:ph type="dt" sz="half" idx="10"/>
          </p:nvPr>
        </p:nvSpPr>
        <p:spPr>
          <a:xfrm>
            <a:off x="838200" y="6356350"/>
            <a:ext cx="2743200" cy="365125"/>
          </a:xfrm>
        </p:spPr>
        <p:txBody>
          <a:bodyPr/>
          <a:lstStyle/>
          <a:p>
            <a:fld id="{4DB44E30-715F-4973-8179-B4178D7E09F0}" type="datetime1">
              <a:rPr lang="zh-CN" altLang="en-US" smtClean="0">
                <a:solidFill>
                  <a:schemeClr val="bg1">
                    <a:lumMod val="50000"/>
                  </a:schemeClr>
                </a:solidFill>
              </a:rPr>
              <a:t>2024/3/25</a:t>
            </a:fld>
            <a:endParaRPr lang="zh-CN" altLang="en-US" dirty="0">
              <a:solidFill>
                <a:schemeClr val="bg1">
                  <a:lumMod val="50000"/>
                </a:schemeClr>
              </a:solidFill>
            </a:endParaRPr>
          </a:p>
        </p:txBody>
      </p:sp>
      <p:sp>
        <p:nvSpPr>
          <p:cNvPr id="14" name="页脚占位符 3"/>
          <p:cNvSpPr>
            <a:spLocks noGrp="1"/>
          </p:cNvSpPr>
          <p:nvPr>
            <p:ph type="ftr" sz="quarter" idx="11"/>
          </p:nvPr>
        </p:nvSpPr>
        <p:spPr>
          <a:xfrm>
            <a:off x="4038600" y="6356350"/>
            <a:ext cx="4114800" cy="365125"/>
          </a:xfrm>
        </p:spPr>
        <p:txBody>
          <a:bodyPr/>
          <a:lstStyle/>
          <a:p>
            <a:r>
              <a:rPr lang="zh-CN" altLang="en-US" dirty="0">
                <a:solidFill>
                  <a:schemeClr val="bg1">
                    <a:lumMod val="50000"/>
                  </a:schemeClr>
                </a:solidFill>
              </a:rPr>
              <a:t>西安电子科技大学</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pc="100" dirty="0">
                <a:latin typeface="Times New Roman" panose="02020603050405020304" pitchFamily="18" charset="0"/>
                <a:ea typeface="思源黑体 CN Normal" panose="020B0400000000000000" pitchFamily="34" charset="-122"/>
                <a:cs typeface="Times New Roman" panose="02020603050405020304" pitchFamily="18" charset="0"/>
              </a:rPr>
              <a:t>参考文献</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0" name="文本框 9"/>
          <p:cNvSpPr txBox="1"/>
          <p:nvPr/>
        </p:nvSpPr>
        <p:spPr>
          <a:xfrm>
            <a:off x="304800" y="1313035"/>
            <a:ext cx="11887200" cy="5016758"/>
          </a:xfrm>
          <a:prstGeom prst="rect">
            <a:avLst/>
          </a:prstGeom>
          <a:noFill/>
        </p:spPr>
        <p:txBody>
          <a:bodyPr wrap="square">
            <a:spAutoFit/>
          </a:bodyPr>
          <a:lstStyle/>
          <a:p>
            <a:pPr lvl="0" algn="just"/>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[1]. </a:t>
            </a:r>
            <a:r>
              <a:rPr lang="en-US" altLang="zh-CN" sz="1600" b="0" i="0" dirty="0">
                <a:solidFill>
                  <a:srgbClr val="333333"/>
                </a:solidFill>
                <a:effectLst/>
                <a:latin typeface="Times New Roman" panose="02020603050405020304" pitchFamily="18" charset="0"/>
                <a:cs typeface="Times New Roman" panose="02020603050405020304" pitchFamily="18" charset="0"/>
              </a:rPr>
              <a:t>J. Liu, Y. Shi, Z. M. </a:t>
            </a:r>
            <a:r>
              <a:rPr lang="en-US" altLang="zh-CN" sz="1600" b="0" i="0" dirty="0" err="1">
                <a:solidFill>
                  <a:srgbClr val="333333"/>
                </a:solidFill>
                <a:effectLst/>
                <a:latin typeface="Times New Roman" panose="02020603050405020304" pitchFamily="18" charset="0"/>
                <a:cs typeface="Times New Roman" panose="02020603050405020304" pitchFamily="18" charset="0"/>
              </a:rPr>
              <a:t>Fadlullah</a:t>
            </a:r>
            <a:r>
              <a:rPr lang="en-US" altLang="zh-CN" sz="1600" b="0" i="0" dirty="0">
                <a:solidFill>
                  <a:srgbClr val="333333"/>
                </a:solidFill>
                <a:effectLst/>
                <a:latin typeface="Times New Roman" panose="02020603050405020304" pitchFamily="18" charset="0"/>
                <a:cs typeface="Times New Roman" panose="02020603050405020304" pitchFamily="18" charset="0"/>
              </a:rPr>
              <a:t> and N. Kato, "Space-Air-Ground Integrated Network: A Survey," in </a:t>
            </a:r>
            <a:r>
              <a:rPr lang="en-US" altLang="zh-CN" sz="1600" b="0" i="1" dirty="0">
                <a:solidFill>
                  <a:srgbClr val="333333"/>
                </a:solidFill>
                <a:effectLst/>
                <a:latin typeface="Times New Roman" panose="02020603050405020304" pitchFamily="18" charset="0"/>
                <a:cs typeface="Times New Roman" panose="02020603050405020304" pitchFamily="18" charset="0"/>
              </a:rPr>
              <a:t>IEEE Communications Surveys &amp; Tutorials</a:t>
            </a:r>
            <a:r>
              <a:rPr lang="en-US" altLang="zh-CN" sz="1600" b="0" i="0" dirty="0">
                <a:solidFill>
                  <a:srgbClr val="333333"/>
                </a:solidFill>
                <a:effectLst/>
                <a:latin typeface="Times New Roman" panose="02020603050405020304" pitchFamily="18" charset="0"/>
                <a:cs typeface="Times New Roman" panose="02020603050405020304" pitchFamily="18" charset="0"/>
              </a:rPr>
              <a:t>, vol. 20, no. 4, pp. 2714-2741, </a:t>
            </a:r>
            <a:r>
              <a:rPr lang="en-US" altLang="zh-CN" sz="1600" b="0" i="0" dirty="0" err="1">
                <a:solidFill>
                  <a:srgbClr val="333333"/>
                </a:solidFill>
                <a:effectLst/>
                <a:latin typeface="Times New Roman" panose="02020603050405020304" pitchFamily="18" charset="0"/>
                <a:cs typeface="Times New Roman" panose="02020603050405020304" pitchFamily="18" charset="0"/>
              </a:rPr>
              <a:t>Fourthquarter</a:t>
            </a:r>
            <a:r>
              <a:rPr lang="en-US" altLang="zh-CN" sz="1600" b="0" i="0" dirty="0">
                <a:solidFill>
                  <a:srgbClr val="333333"/>
                </a:solidFill>
                <a:effectLst/>
                <a:latin typeface="Times New Roman" panose="02020603050405020304" pitchFamily="18" charset="0"/>
                <a:cs typeface="Times New Roman" panose="02020603050405020304" pitchFamily="18" charset="0"/>
              </a:rPr>
              <a:t> 2018, </a:t>
            </a:r>
            <a:r>
              <a:rPr lang="en-US" altLang="zh-CN" sz="1600" b="0" i="0" dirty="0" err="1">
                <a:solidFill>
                  <a:srgbClr val="333333"/>
                </a:solidFill>
                <a:effectLst/>
                <a:latin typeface="Times New Roman" panose="02020603050405020304" pitchFamily="18" charset="0"/>
                <a:cs typeface="Times New Roman" panose="02020603050405020304" pitchFamily="18" charset="0"/>
              </a:rPr>
              <a:t>doi</a:t>
            </a:r>
            <a:r>
              <a:rPr lang="en-US" altLang="zh-CN" sz="1600" b="0" i="0" dirty="0">
                <a:solidFill>
                  <a:srgbClr val="333333"/>
                </a:solidFill>
                <a:effectLst/>
                <a:latin typeface="Times New Roman" panose="02020603050405020304" pitchFamily="18" charset="0"/>
                <a:cs typeface="Times New Roman" panose="02020603050405020304" pitchFamily="18" charset="0"/>
              </a:rPr>
              <a:t>: 10.1109/COMST.2018.2841996.</a:t>
            </a:r>
          </a:p>
          <a:p>
            <a:pPr lvl="0" algn="just"/>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0" i="0" dirty="0">
                <a:solidFill>
                  <a:srgbClr val="333333"/>
                </a:solidFill>
                <a:effectLst/>
                <a:latin typeface="Times New Roman" panose="02020603050405020304" pitchFamily="18" charset="0"/>
                <a:cs typeface="Times New Roman" panose="02020603050405020304" pitchFamily="18" charset="0"/>
              </a:rPr>
              <a:t>S. Wu, N. Chen, A. Xiao, H. Jia, C. Jiang and P. Zhang, "AI-Enabled Deployment Automation for 6G Space-Air-Ground Integrated Networks: Challenges, Design, and Outlook," in </a:t>
            </a:r>
            <a:r>
              <a:rPr lang="en-US" altLang="zh-CN" sz="1600" b="0" i="1" dirty="0">
                <a:solidFill>
                  <a:srgbClr val="333333"/>
                </a:solidFill>
                <a:effectLst/>
                <a:latin typeface="Times New Roman" panose="02020603050405020304" pitchFamily="18" charset="0"/>
                <a:cs typeface="Times New Roman" panose="02020603050405020304" pitchFamily="18" charset="0"/>
              </a:rPr>
              <a:t>IEEE Network</a:t>
            </a:r>
            <a:r>
              <a:rPr lang="en-US" altLang="zh-CN" sz="1600" b="0" i="0" dirty="0">
                <a:solidFill>
                  <a:srgbClr val="333333"/>
                </a:solidFill>
                <a:effectLst/>
                <a:latin typeface="Times New Roman" panose="02020603050405020304" pitchFamily="18" charset="0"/>
                <a:cs typeface="Times New Roman" panose="02020603050405020304" pitchFamily="18" charset="0"/>
              </a:rPr>
              <a:t>, </a:t>
            </a:r>
            <a:r>
              <a:rPr lang="en-US" altLang="zh-CN" sz="1600" b="0" i="0" dirty="0" err="1">
                <a:solidFill>
                  <a:srgbClr val="333333"/>
                </a:solidFill>
                <a:effectLst/>
                <a:latin typeface="Times New Roman" panose="02020603050405020304" pitchFamily="18" charset="0"/>
                <a:cs typeface="Times New Roman" panose="02020603050405020304" pitchFamily="18" charset="0"/>
              </a:rPr>
              <a:t>doi</a:t>
            </a:r>
            <a:r>
              <a:rPr lang="en-US" altLang="zh-CN" sz="1600" b="0" i="0" dirty="0">
                <a:solidFill>
                  <a:srgbClr val="333333"/>
                </a:solidFill>
                <a:effectLst/>
                <a:latin typeface="Times New Roman" panose="02020603050405020304" pitchFamily="18" charset="0"/>
                <a:cs typeface="Times New Roman" panose="02020603050405020304" pitchFamily="18" charset="0"/>
              </a:rPr>
              <a:t>: 10.1109/MNET.2024.3368753.</a:t>
            </a:r>
          </a:p>
          <a:p>
            <a:pPr lvl="0" algn="just"/>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[3]. </a:t>
            </a:r>
            <a:r>
              <a:rPr lang="en-US" altLang="zh-CN" sz="1600" b="0" i="0" dirty="0">
                <a:solidFill>
                  <a:srgbClr val="333333"/>
                </a:solidFill>
                <a:effectLst/>
                <a:latin typeface="Times New Roman" panose="02020603050405020304" pitchFamily="18" charset="0"/>
                <a:cs typeface="Times New Roman" panose="02020603050405020304" pitchFamily="18" charset="0"/>
              </a:rPr>
              <a:t>H. </a:t>
            </a:r>
            <a:r>
              <a:rPr lang="en-US" altLang="zh-CN" sz="1600" b="0" i="0" dirty="0" err="1">
                <a:solidFill>
                  <a:srgbClr val="333333"/>
                </a:solidFill>
                <a:effectLst/>
                <a:latin typeface="Times New Roman" panose="02020603050405020304" pitchFamily="18" charset="0"/>
                <a:cs typeface="Times New Roman" panose="02020603050405020304" pitchFamily="18" charset="0"/>
              </a:rPr>
              <a:t>Djigal</a:t>
            </a:r>
            <a:r>
              <a:rPr lang="en-US" altLang="zh-CN" sz="1600" b="0" i="0" dirty="0">
                <a:solidFill>
                  <a:srgbClr val="333333"/>
                </a:solidFill>
                <a:effectLst/>
                <a:latin typeface="Times New Roman" panose="02020603050405020304" pitchFamily="18" charset="0"/>
                <a:cs typeface="Times New Roman" panose="02020603050405020304" pitchFamily="18" charset="0"/>
              </a:rPr>
              <a:t>, J. Xu, L. Liu and Y. Zhang, "Machine and Deep Learning for Resource Allocation in Multi-Access Edge Computing: A Survey," in </a:t>
            </a:r>
            <a:r>
              <a:rPr lang="en-US" altLang="zh-CN" sz="1600" b="0" i="1" dirty="0">
                <a:solidFill>
                  <a:srgbClr val="333333"/>
                </a:solidFill>
                <a:effectLst/>
                <a:latin typeface="Times New Roman" panose="02020603050405020304" pitchFamily="18" charset="0"/>
                <a:cs typeface="Times New Roman" panose="02020603050405020304" pitchFamily="18" charset="0"/>
              </a:rPr>
              <a:t>IEEE Communications Surveys &amp; Tutorials</a:t>
            </a:r>
            <a:r>
              <a:rPr lang="en-US" altLang="zh-CN" sz="1600" b="0" i="0" dirty="0">
                <a:solidFill>
                  <a:srgbClr val="333333"/>
                </a:solidFill>
                <a:effectLst/>
                <a:latin typeface="Times New Roman" panose="02020603050405020304" pitchFamily="18" charset="0"/>
                <a:cs typeface="Times New Roman" panose="02020603050405020304" pitchFamily="18" charset="0"/>
              </a:rPr>
              <a:t>, vol. 24, no. 4, pp. 2449-2494, </a:t>
            </a:r>
            <a:r>
              <a:rPr lang="en-US" altLang="zh-CN" sz="1600" b="0" i="0" dirty="0" err="1">
                <a:solidFill>
                  <a:srgbClr val="333333"/>
                </a:solidFill>
                <a:effectLst/>
                <a:latin typeface="Times New Roman" panose="02020603050405020304" pitchFamily="18" charset="0"/>
                <a:cs typeface="Times New Roman" panose="02020603050405020304" pitchFamily="18" charset="0"/>
              </a:rPr>
              <a:t>Fourthquarter</a:t>
            </a:r>
            <a:r>
              <a:rPr lang="en-US" altLang="zh-CN" sz="1600" b="0" i="0" dirty="0">
                <a:solidFill>
                  <a:srgbClr val="333333"/>
                </a:solidFill>
                <a:effectLst/>
                <a:latin typeface="Times New Roman" panose="02020603050405020304" pitchFamily="18" charset="0"/>
                <a:cs typeface="Times New Roman" panose="02020603050405020304" pitchFamily="18" charset="0"/>
              </a:rPr>
              <a:t> 2022, </a:t>
            </a:r>
            <a:r>
              <a:rPr lang="en-US" altLang="zh-CN" sz="1600" b="0" i="0" dirty="0" err="1">
                <a:solidFill>
                  <a:srgbClr val="333333"/>
                </a:solidFill>
                <a:effectLst/>
                <a:latin typeface="Times New Roman" panose="02020603050405020304" pitchFamily="18" charset="0"/>
                <a:cs typeface="Times New Roman" panose="02020603050405020304" pitchFamily="18" charset="0"/>
              </a:rPr>
              <a:t>doi</a:t>
            </a:r>
            <a:r>
              <a:rPr lang="en-US" altLang="zh-CN" sz="1600" b="0" i="0" dirty="0">
                <a:solidFill>
                  <a:srgbClr val="333333"/>
                </a:solidFill>
                <a:effectLst/>
                <a:latin typeface="Times New Roman" panose="02020603050405020304" pitchFamily="18" charset="0"/>
                <a:cs typeface="Times New Roman" panose="02020603050405020304" pitchFamily="18" charset="0"/>
              </a:rPr>
              <a:t>: 10.1109/COMST.2022.3199544. </a:t>
            </a:r>
          </a:p>
          <a:p>
            <a:pPr lvl="0" algn="just"/>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[4]. </a:t>
            </a:r>
            <a:r>
              <a:rPr lang="en-US" altLang="zh-CN" sz="1600" b="0" i="0" dirty="0">
                <a:solidFill>
                  <a:srgbClr val="333333"/>
                </a:solidFill>
                <a:effectLst/>
                <a:latin typeface="Times New Roman" panose="02020603050405020304" pitchFamily="18" charset="0"/>
                <a:cs typeface="Times New Roman" panose="02020603050405020304" pitchFamily="18" charset="0"/>
              </a:rPr>
              <a:t>R. Sun, N. Cheng, C. Li, F. Chen and W. Chen, "Knowledge-Driven Deep Learning Paradigms for Wireless Network Optimization in 6G," in </a:t>
            </a:r>
            <a:r>
              <a:rPr lang="en-US" altLang="zh-CN" sz="1600" b="0" i="1" dirty="0">
                <a:solidFill>
                  <a:srgbClr val="333333"/>
                </a:solidFill>
                <a:effectLst/>
                <a:latin typeface="Times New Roman" panose="02020603050405020304" pitchFamily="18" charset="0"/>
                <a:cs typeface="Times New Roman" panose="02020603050405020304" pitchFamily="18" charset="0"/>
              </a:rPr>
              <a:t>IEEE Network</a:t>
            </a:r>
            <a:r>
              <a:rPr lang="en-US" altLang="zh-CN" sz="1600" b="0" i="0" dirty="0">
                <a:solidFill>
                  <a:srgbClr val="333333"/>
                </a:solidFill>
                <a:effectLst/>
                <a:latin typeface="Times New Roman" panose="02020603050405020304" pitchFamily="18" charset="0"/>
                <a:cs typeface="Times New Roman" panose="02020603050405020304" pitchFamily="18" charset="0"/>
              </a:rPr>
              <a:t>, </a:t>
            </a:r>
            <a:r>
              <a:rPr lang="en-US" altLang="zh-CN" sz="1600" b="0" i="0" dirty="0" err="1">
                <a:solidFill>
                  <a:srgbClr val="333333"/>
                </a:solidFill>
                <a:effectLst/>
                <a:latin typeface="Times New Roman" panose="02020603050405020304" pitchFamily="18" charset="0"/>
                <a:cs typeface="Times New Roman" panose="02020603050405020304" pitchFamily="18" charset="0"/>
              </a:rPr>
              <a:t>doi</a:t>
            </a:r>
            <a:r>
              <a:rPr lang="en-US" altLang="zh-CN" sz="1600" b="0" i="0" dirty="0">
                <a:solidFill>
                  <a:srgbClr val="333333"/>
                </a:solidFill>
                <a:effectLst/>
                <a:latin typeface="Times New Roman" panose="02020603050405020304" pitchFamily="18" charset="0"/>
                <a:cs typeface="Times New Roman" panose="02020603050405020304" pitchFamily="18" charset="0"/>
              </a:rPr>
              <a:t>: 10.1109/MNET.2024.3352257.</a:t>
            </a:r>
          </a:p>
          <a:p>
            <a:pPr lvl="0" algn="just"/>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[5]. </a:t>
            </a:r>
            <a:r>
              <a:rPr lang="en-US" altLang="zh-CN" sz="1600" b="0" i="0" dirty="0">
                <a:solidFill>
                  <a:srgbClr val="333333"/>
                </a:solidFill>
                <a:effectLst/>
                <a:latin typeface="Times New Roman" panose="02020603050405020304" pitchFamily="18" charset="0"/>
                <a:cs typeface="Times New Roman" panose="02020603050405020304" pitchFamily="18" charset="0"/>
              </a:rPr>
              <a:t>Z. Liang, Y. Liu, T. -M. Lok and K. Huang, "A Two-Timescale Approach to Mobility Management for Multicell Mobile Edge Computing," in </a:t>
            </a:r>
            <a:r>
              <a:rPr lang="en-US" altLang="zh-CN" sz="1600" b="0" i="1" dirty="0">
                <a:solidFill>
                  <a:srgbClr val="333333"/>
                </a:solidFill>
                <a:effectLst/>
                <a:latin typeface="Times New Roman" panose="02020603050405020304" pitchFamily="18" charset="0"/>
                <a:cs typeface="Times New Roman" panose="02020603050405020304" pitchFamily="18" charset="0"/>
              </a:rPr>
              <a:t>IEEE Transactions on Wireless Communications</a:t>
            </a:r>
            <a:r>
              <a:rPr lang="en-US" altLang="zh-CN" sz="1600" b="0" i="0" dirty="0">
                <a:solidFill>
                  <a:srgbClr val="333333"/>
                </a:solidFill>
                <a:effectLst/>
                <a:latin typeface="Times New Roman" panose="02020603050405020304" pitchFamily="18" charset="0"/>
                <a:cs typeface="Times New Roman" panose="02020603050405020304" pitchFamily="18" charset="0"/>
              </a:rPr>
              <a:t>, vol. 21, no. 12, pp. 10981-10995, Dec. 2022, </a:t>
            </a:r>
            <a:r>
              <a:rPr lang="en-US" altLang="zh-CN" sz="1600" b="0" i="0" dirty="0" err="1">
                <a:solidFill>
                  <a:srgbClr val="333333"/>
                </a:solidFill>
                <a:effectLst/>
                <a:latin typeface="Times New Roman" panose="02020603050405020304" pitchFamily="18" charset="0"/>
                <a:cs typeface="Times New Roman" panose="02020603050405020304" pitchFamily="18" charset="0"/>
              </a:rPr>
              <a:t>doi</a:t>
            </a:r>
            <a:r>
              <a:rPr lang="en-US" altLang="zh-CN" sz="1600" b="0" i="0" dirty="0">
                <a:solidFill>
                  <a:srgbClr val="333333"/>
                </a:solidFill>
                <a:effectLst/>
                <a:latin typeface="Times New Roman" panose="02020603050405020304" pitchFamily="18" charset="0"/>
                <a:cs typeface="Times New Roman" panose="02020603050405020304" pitchFamily="18" charset="0"/>
              </a:rPr>
              <a:t>: 10.1109/TWC.2022.3188695.</a:t>
            </a:r>
          </a:p>
          <a:p>
            <a:pPr lvl="0" algn="just"/>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[6]. </a:t>
            </a:r>
            <a:r>
              <a:rPr lang="en-US" altLang="zh-CN" sz="1600" b="0" i="0" dirty="0">
                <a:solidFill>
                  <a:srgbClr val="333333"/>
                </a:solidFill>
                <a:effectLst/>
                <a:latin typeface="Times New Roman" panose="02020603050405020304" pitchFamily="18" charset="0"/>
                <a:cs typeface="Times New Roman" panose="02020603050405020304" pitchFamily="18" charset="0"/>
              </a:rPr>
              <a:t>Y. Shi, C. Yi, R. Wang, Q. Wu, B. Chen and J. Cai, "Service Migration or Task Rerouting: A Two-Timescale Online Resource Optimization for MEC," in </a:t>
            </a:r>
            <a:r>
              <a:rPr lang="en-US" altLang="zh-CN" sz="1600" b="0" i="1" dirty="0">
                <a:solidFill>
                  <a:srgbClr val="333333"/>
                </a:solidFill>
                <a:effectLst/>
                <a:latin typeface="Times New Roman" panose="02020603050405020304" pitchFamily="18" charset="0"/>
                <a:cs typeface="Times New Roman" panose="02020603050405020304" pitchFamily="18" charset="0"/>
              </a:rPr>
              <a:t>IEEE Transactions on Wireless Communications</a:t>
            </a:r>
            <a:r>
              <a:rPr lang="en-US" altLang="zh-CN" sz="1600" b="0" i="0" dirty="0">
                <a:solidFill>
                  <a:srgbClr val="333333"/>
                </a:solidFill>
                <a:effectLst/>
                <a:latin typeface="Times New Roman" panose="02020603050405020304" pitchFamily="18" charset="0"/>
                <a:cs typeface="Times New Roman" panose="02020603050405020304" pitchFamily="18" charset="0"/>
              </a:rPr>
              <a:t>, vol. 23, no. 2, pp. 1503-1519, Feb. 2024, </a:t>
            </a:r>
            <a:r>
              <a:rPr lang="en-US" altLang="zh-CN" sz="1600" b="0" i="0" dirty="0" err="1">
                <a:solidFill>
                  <a:srgbClr val="333333"/>
                </a:solidFill>
                <a:effectLst/>
                <a:latin typeface="Times New Roman" panose="02020603050405020304" pitchFamily="18" charset="0"/>
                <a:cs typeface="Times New Roman" panose="02020603050405020304" pitchFamily="18" charset="0"/>
              </a:rPr>
              <a:t>doi</a:t>
            </a:r>
            <a:r>
              <a:rPr lang="en-US" altLang="zh-CN" sz="1600" b="0" i="0" dirty="0">
                <a:solidFill>
                  <a:srgbClr val="333333"/>
                </a:solidFill>
                <a:effectLst/>
                <a:latin typeface="Times New Roman" panose="02020603050405020304" pitchFamily="18" charset="0"/>
                <a:cs typeface="Times New Roman" panose="02020603050405020304" pitchFamily="18" charset="0"/>
              </a:rPr>
              <a:t>: 10.1109/TWC.2023.3290005.</a:t>
            </a:r>
          </a:p>
          <a:p>
            <a:pPr lvl="0" algn="just"/>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[7]. T. X. Tran and D.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Pompili</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"Joint Task Offloading and Resource Allocation for Multi-Server Mobile-Edge Computing Networks," in IEEE Transactions on Vehicular Technology, vol. 68, no. 1, pp. 856-868, Jan. 2019.</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lvl="0" algn="l" latinLnBrk="1"/>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[8]. Xing Li-Ning, Chen Ying-Wu. Research progress on intelligent optimization guidance approaches using knowledge. Acta Auto-</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matica</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Sinica</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2011, 37(11): 1285</a:t>
            </a:r>
            <a:r>
              <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1289.</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lvl="0" algn="just"/>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[9]. C. She, C. Sun, Z. Gu, Y. Li, C. Yang, H. V. Poor, and B. Vucetic, “A tutorial on ultrareliable and low-latency communications in 6G: Integrating domain knowledge into deep learning,” Proceedings of the IEEE, vol. 109, no. 3, pp. 204–246, 2021.</a:t>
            </a:r>
            <a:endPar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lvl="0" algn="just" latinLnBrk="1"/>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10</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HU Q</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LIU Y</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CAI Y</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“Joint Deep Reinforcement Learning and Unfolding: Beam Selection and Precoding for </a:t>
            </a:r>
            <a:r>
              <a:rPr lang="en-US" altLang="zh-CN" sz="1600" kern="100" dirty="0" err="1">
                <a:effectLst/>
                <a:latin typeface="Times New Roman" panose="02020603050405020304" pitchFamily="18" charset="0"/>
                <a:ea typeface="宋体" panose="02010600030101010101" pitchFamily="2" charset="-122"/>
                <a:cs typeface="Times New Roman" panose="02020603050405020304" pitchFamily="18" charset="0"/>
              </a:rPr>
              <a:t>mmWave</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Multiuser MIMO with Lens Arrays”, IEEE Journal on Selected Areas in Communications</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2021</a:t>
            </a:r>
            <a:endParaRPr lang="zh-CN" altLang="en-US" sz="1600" dirty="0">
              <a:latin typeface="Times New Roman" panose="02020603050405020304" pitchFamily="18" charset="0"/>
              <a:cs typeface="Times New Roman" panose="02020603050405020304" pitchFamily="18" charset="0"/>
            </a:endParaRPr>
          </a:p>
        </p:txBody>
      </p:sp>
      <p:sp>
        <p:nvSpPr>
          <p:cNvPr id="12" name="灯片编号占位符 4"/>
          <p:cNvSpPr>
            <a:spLocks noGrp="1"/>
          </p:cNvSpPr>
          <p:nvPr>
            <p:ph type="sldNum" sz="quarter" idx="12"/>
          </p:nvPr>
        </p:nvSpPr>
        <p:spPr>
          <a:xfrm>
            <a:off x="8610600" y="6356350"/>
            <a:ext cx="2743200" cy="365125"/>
          </a:xfrm>
        </p:spPr>
        <p:txBody>
          <a:bodyPr/>
          <a:lstStyle/>
          <a:p>
            <a:fld id="{33B9A5AF-BDD6-4E14-989F-CF034C94E4CA}" type="slidenum">
              <a:rPr lang="zh-CN" altLang="en-US" smtClean="0">
                <a:solidFill>
                  <a:schemeClr val="bg1">
                    <a:lumMod val="50000"/>
                  </a:schemeClr>
                </a:solidFill>
              </a:rPr>
              <a:t>24</a:t>
            </a:fld>
            <a:endParaRPr lang="zh-CN" altLang="en-US" dirty="0">
              <a:solidFill>
                <a:schemeClr val="bg1">
                  <a:lumMod val="50000"/>
                </a:schemeClr>
              </a:solidFill>
            </a:endParaRPr>
          </a:p>
        </p:txBody>
      </p:sp>
      <p:sp>
        <p:nvSpPr>
          <p:cNvPr id="14" name="日期占位符 2"/>
          <p:cNvSpPr>
            <a:spLocks noGrp="1"/>
          </p:cNvSpPr>
          <p:nvPr>
            <p:ph type="dt" sz="half" idx="10"/>
          </p:nvPr>
        </p:nvSpPr>
        <p:spPr>
          <a:xfrm>
            <a:off x="838200" y="6356350"/>
            <a:ext cx="2743200" cy="365125"/>
          </a:xfrm>
        </p:spPr>
        <p:txBody>
          <a:bodyPr/>
          <a:lstStyle/>
          <a:p>
            <a:fld id="{4DB44E30-715F-4973-8179-B4178D7E09F0}" type="datetime1">
              <a:rPr lang="zh-CN" altLang="en-US" smtClean="0">
                <a:solidFill>
                  <a:schemeClr val="bg1">
                    <a:lumMod val="50000"/>
                  </a:schemeClr>
                </a:solidFill>
              </a:rPr>
              <a:t>2024/3/25</a:t>
            </a:fld>
            <a:endParaRPr lang="zh-CN" altLang="en-US" dirty="0">
              <a:solidFill>
                <a:schemeClr val="bg1">
                  <a:lumMod val="50000"/>
                </a:schemeClr>
              </a:solidFill>
            </a:endParaRPr>
          </a:p>
        </p:txBody>
      </p:sp>
      <p:sp>
        <p:nvSpPr>
          <p:cNvPr id="15" name="页脚占位符 3"/>
          <p:cNvSpPr>
            <a:spLocks noGrp="1"/>
          </p:cNvSpPr>
          <p:nvPr>
            <p:ph type="ftr" sz="quarter" idx="11"/>
          </p:nvPr>
        </p:nvSpPr>
        <p:spPr>
          <a:xfrm>
            <a:off x="4038600" y="6356350"/>
            <a:ext cx="4114800" cy="365125"/>
          </a:xfrm>
        </p:spPr>
        <p:txBody>
          <a:bodyPr/>
          <a:lstStyle/>
          <a:p>
            <a:r>
              <a:rPr lang="zh-CN" altLang="en-US" dirty="0">
                <a:solidFill>
                  <a:schemeClr val="bg1">
                    <a:lumMod val="50000"/>
                  </a:schemeClr>
                </a:solidFill>
              </a:rPr>
              <a:t>西安电子科技大学</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t>2024/3/25</a:t>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t>25</a:t>
            </a:fld>
            <a:endParaRPr lang="zh-CN" altLang="en-US" dirty="0"/>
          </a:p>
        </p:txBody>
      </p:sp>
      <p:sp>
        <p:nvSpPr>
          <p:cNvPr id="10" name="文本框 9"/>
          <p:cNvSpPr txBox="1"/>
          <p:nvPr/>
        </p:nvSpPr>
        <p:spPr>
          <a:xfrm>
            <a:off x="2573078" y="1849230"/>
            <a:ext cx="6615665" cy="2604367"/>
          </a:xfrm>
          <a:prstGeom prst="rect">
            <a:avLst/>
          </a:prstGeom>
          <a:noFill/>
        </p:spPr>
        <p:txBody>
          <a:bodyPr wrap="square" rtlCol="0">
            <a:spAutoFit/>
          </a:bodyPr>
          <a:lstStyle/>
          <a:p>
            <a:pPr algn="ctr" hangingPunct="0">
              <a:lnSpc>
                <a:spcPct val="130000"/>
              </a:lnSpc>
            </a:pPr>
            <a:r>
              <a:rPr lang="zh-CN" altLang="en-US" sz="6600" spc="100" dirty="0">
                <a:solidFill>
                  <a:schemeClr val="accent1"/>
                </a:solidFill>
                <a:latin typeface="思源宋体 Heavy" panose="02020900000000000000" pitchFamily="18" charset="-122"/>
                <a:ea typeface="思源宋体 Heavy" panose="02020900000000000000" pitchFamily="18" charset="-122"/>
              </a:rPr>
              <a:t>谢谢</a:t>
            </a:r>
          </a:p>
          <a:p>
            <a:pPr algn="ctr" hangingPunct="0">
              <a:lnSpc>
                <a:spcPct val="130000"/>
              </a:lnSpc>
            </a:pPr>
            <a:r>
              <a:rPr lang="en-US" altLang="zh-CN" sz="6600" spc="100" dirty="0">
                <a:solidFill>
                  <a:schemeClr val="accent1"/>
                </a:solidFill>
                <a:latin typeface="思源宋体 Heavy" panose="02020900000000000000" pitchFamily="18" charset="-122"/>
                <a:ea typeface="思源宋体 Heavy" panose="02020900000000000000" pitchFamily="18" charset="-122"/>
              </a:rPr>
              <a:t>Thanks</a:t>
            </a:r>
            <a:endParaRPr lang="zh-CN" altLang="en-US" sz="6600" spc="100" dirty="0">
              <a:solidFill>
                <a:schemeClr val="accent1"/>
              </a:solidFill>
              <a:latin typeface="思源宋体 Heavy" panose="02020900000000000000" pitchFamily="18" charset="-122"/>
              <a:ea typeface="思源宋体 Heavy" panose="02020900000000000000" pitchFamily="18" charset="-122"/>
            </a:endParaRPr>
          </a:p>
        </p:txBody>
      </p:sp>
      <p:sp>
        <p:nvSpPr>
          <p:cNvPr id="17" name="任意多边形: 形状 16"/>
          <p:cNvSpPr/>
          <p:nvPr/>
        </p:nvSpPr>
        <p:spPr>
          <a:xfrm>
            <a:off x="1110661" y="1745296"/>
            <a:ext cx="1800000" cy="1800000"/>
          </a:xfrm>
          <a:custGeom>
            <a:avLst/>
            <a:gdLst>
              <a:gd name="connsiteX0" fmla="*/ 0 w 1800000"/>
              <a:gd name="connsiteY0" fmla="*/ 0 h 1800000"/>
              <a:gd name="connsiteX1" fmla="*/ 1800000 w 1800000"/>
              <a:gd name="connsiteY1" fmla="*/ 0 h 1800000"/>
              <a:gd name="connsiteX2" fmla="*/ 1800000 w 1800000"/>
              <a:gd name="connsiteY2" fmla="*/ 366040 h 1800000"/>
              <a:gd name="connsiteX3" fmla="*/ 1656604 w 1800000"/>
              <a:gd name="connsiteY3" fmla="*/ 366040 h 1800000"/>
              <a:gd name="connsiteX4" fmla="*/ 1656604 w 1800000"/>
              <a:gd name="connsiteY4" fmla="*/ 157793 h 1800000"/>
              <a:gd name="connsiteX5" fmla="*/ 172635 w 1800000"/>
              <a:gd name="connsiteY5" fmla="*/ 157793 h 1800000"/>
              <a:gd name="connsiteX6" fmla="*/ 172635 w 1800000"/>
              <a:gd name="connsiteY6" fmla="*/ 1641762 h 1800000"/>
              <a:gd name="connsiteX7" fmla="*/ 900000 w 1800000"/>
              <a:gd name="connsiteY7" fmla="*/ 1641762 h 1800000"/>
              <a:gd name="connsiteX8" fmla="*/ 900000 w 1800000"/>
              <a:gd name="connsiteY8" fmla="*/ 1800000 h 1800000"/>
              <a:gd name="connsiteX9" fmla="*/ 0 w 1800000"/>
              <a:gd name="connsiteY9" fmla="*/ 180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0" y="0"/>
                </a:moveTo>
                <a:lnTo>
                  <a:pt x="1800000" y="0"/>
                </a:lnTo>
                <a:lnTo>
                  <a:pt x="1800000" y="366040"/>
                </a:lnTo>
                <a:lnTo>
                  <a:pt x="1656604" y="366040"/>
                </a:lnTo>
                <a:lnTo>
                  <a:pt x="1656604" y="157793"/>
                </a:lnTo>
                <a:lnTo>
                  <a:pt x="172635" y="157793"/>
                </a:lnTo>
                <a:lnTo>
                  <a:pt x="172635" y="1641762"/>
                </a:lnTo>
                <a:lnTo>
                  <a:pt x="900000" y="1641762"/>
                </a:lnTo>
                <a:lnTo>
                  <a:pt x="900000" y="1800000"/>
                </a:lnTo>
                <a:lnTo>
                  <a:pt x="0" y="18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30480" y="5598160"/>
            <a:ext cx="12202160" cy="1259840"/>
          </a:xfrm>
          <a:custGeom>
            <a:avLst/>
            <a:gdLst>
              <a:gd name="connsiteX0" fmla="*/ 10160 w 12222480"/>
              <a:gd name="connsiteY0" fmla="*/ 1087120 h 1910080"/>
              <a:gd name="connsiteX1" fmla="*/ 12222480 w 12222480"/>
              <a:gd name="connsiteY1" fmla="*/ 0 h 1910080"/>
              <a:gd name="connsiteX2" fmla="*/ 12222480 w 12222480"/>
              <a:gd name="connsiteY2" fmla="*/ 1910080 h 1910080"/>
              <a:gd name="connsiteX3" fmla="*/ 0 w 12222480"/>
              <a:gd name="connsiteY3" fmla="*/ 1899920 h 1910080"/>
              <a:gd name="connsiteX4" fmla="*/ 10160 w 12222480"/>
              <a:gd name="connsiteY4" fmla="*/ 1087120 h 191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2480" h="1910080">
                <a:moveTo>
                  <a:pt x="10160" y="1087120"/>
                </a:moveTo>
                <a:lnTo>
                  <a:pt x="12222480" y="0"/>
                </a:lnTo>
                <a:lnTo>
                  <a:pt x="12222480" y="1910080"/>
                </a:lnTo>
                <a:lnTo>
                  <a:pt x="0" y="1899920"/>
                </a:lnTo>
                <a:lnTo>
                  <a:pt x="10160" y="108712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flipH="1">
            <a:off x="-40640" y="5585460"/>
            <a:ext cx="12273280" cy="1259840"/>
          </a:xfrm>
          <a:custGeom>
            <a:avLst/>
            <a:gdLst>
              <a:gd name="connsiteX0" fmla="*/ 10160 w 12222480"/>
              <a:gd name="connsiteY0" fmla="*/ 1087120 h 1910080"/>
              <a:gd name="connsiteX1" fmla="*/ 12222480 w 12222480"/>
              <a:gd name="connsiteY1" fmla="*/ 0 h 1910080"/>
              <a:gd name="connsiteX2" fmla="*/ 12222480 w 12222480"/>
              <a:gd name="connsiteY2" fmla="*/ 1910080 h 1910080"/>
              <a:gd name="connsiteX3" fmla="*/ 0 w 12222480"/>
              <a:gd name="connsiteY3" fmla="*/ 1899920 h 1910080"/>
              <a:gd name="connsiteX4" fmla="*/ 10160 w 12222480"/>
              <a:gd name="connsiteY4" fmla="*/ 1087120 h 191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2480" h="1910080">
                <a:moveTo>
                  <a:pt x="10160" y="1087120"/>
                </a:moveTo>
                <a:lnTo>
                  <a:pt x="12222480" y="0"/>
                </a:lnTo>
                <a:lnTo>
                  <a:pt x="12222480" y="1910080"/>
                </a:lnTo>
                <a:lnTo>
                  <a:pt x="0" y="1899920"/>
                </a:lnTo>
                <a:lnTo>
                  <a:pt x="10160" y="108712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033520" y="6134875"/>
            <a:ext cx="4196080" cy="417550"/>
          </a:xfrm>
          <a:prstGeom prst="rect">
            <a:avLst/>
          </a:prstGeom>
        </p:spPr>
        <p:txBody>
          <a:bodyPr wrap="square">
            <a:spAutoFit/>
          </a:bodyPr>
          <a:lstStyle/>
          <a:p>
            <a:pPr algn="dist" hangingPunct="0">
              <a:lnSpc>
                <a:spcPct val="130000"/>
              </a:lnSpc>
            </a:pPr>
            <a:r>
              <a:rPr lang="zh-CN" altLang="en-US" spc="100" dirty="0">
                <a:solidFill>
                  <a:schemeClr val="accent3">
                    <a:lumMod val="20000"/>
                    <a:lumOff val="80000"/>
                  </a:schemeClr>
                </a:solidFill>
                <a:latin typeface="思源宋体 Heavy" panose="02020900000000000000" pitchFamily="18" charset="-122"/>
                <a:ea typeface="思源宋体 Heavy" panose="02020900000000000000" pitchFamily="18" charset="-122"/>
              </a:rPr>
              <a:t>厚德 求真 励学 笃行</a:t>
            </a:r>
            <a:endParaRPr lang="en-US" altLang="zh-CN" spc="100" dirty="0">
              <a:solidFill>
                <a:schemeClr val="accent3">
                  <a:lumMod val="20000"/>
                  <a:lumOff val="80000"/>
                </a:schemeClr>
              </a:solidFill>
              <a:latin typeface="思源宋体 Heavy" panose="02020900000000000000" pitchFamily="18" charset="-122"/>
              <a:ea typeface="思源宋体 Heavy" panose="02020900000000000000" pitchFamily="18" charset="-122"/>
            </a:endParaRPr>
          </a:p>
        </p:txBody>
      </p:sp>
      <p:sp>
        <p:nvSpPr>
          <p:cNvPr id="11" name="任意多边形: 形状 10"/>
          <p:cNvSpPr/>
          <p:nvPr/>
        </p:nvSpPr>
        <p:spPr>
          <a:xfrm rot="10800000">
            <a:off x="8992931" y="3657531"/>
            <a:ext cx="1800000" cy="1800000"/>
          </a:xfrm>
          <a:custGeom>
            <a:avLst/>
            <a:gdLst>
              <a:gd name="connsiteX0" fmla="*/ 0 w 1800000"/>
              <a:gd name="connsiteY0" fmla="*/ 0 h 1800000"/>
              <a:gd name="connsiteX1" fmla="*/ 1800000 w 1800000"/>
              <a:gd name="connsiteY1" fmla="*/ 0 h 1800000"/>
              <a:gd name="connsiteX2" fmla="*/ 1800000 w 1800000"/>
              <a:gd name="connsiteY2" fmla="*/ 366040 h 1800000"/>
              <a:gd name="connsiteX3" fmla="*/ 1656604 w 1800000"/>
              <a:gd name="connsiteY3" fmla="*/ 366040 h 1800000"/>
              <a:gd name="connsiteX4" fmla="*/ 1656604 w 1800000"/>
              <a:gd name="connsiteY4" fmla="*/ 157793 h 1800000"/>
              <a:gd name="connsiteX5" fmla="*/ 172635 w 1800000"/>
              <a:gd name="connsiteY5" fmla="*/ 157793 h 1800000"/>
              <a:gd name="connsiteX6" fmla="*/ 172635 w 1800000"/>
              <a:gd name="connsiteY6" fmla="*/ 1641762 h 1800000"/>
              <a:gd name="connsiteX7" fmla="*/ 900000 w 1800000"/>
              <a:gd name="connsiteY7" fmla="*/ 1641762 h 1800000"/>
              <a:gd name="connsiteX8" fmla="*/ 900000 w 1800000"/>
              <a:gd name="connsiteY8" fmla="*/ 1800000 h 1800000"/>
              <a:gd name="connsiteX9" fmla="*/ 0 w 1800000"/>
              <a:gd name="connsiteY9" fmla="*/ 180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0" y="0"/>
                </a:moveTo>
                <a:lnTo>
                  <a:pt x="1800000" y="0"/>
                </a:lnTo>
                <a:lnTo>
                  <a:pt x="1800000" y="366040"/>
                </a:lnTo>
                <a:lnTo>
                  <a:pt x="1656604" y="366040"/>
                </a:lnTo>
                <a:lnTo>
                  <a:pt x="1656604" y="157793"/>
                </a:lnTo>
                <a:lnTo>
                  <a:pt x="172635" y="157793"/>
                </a:lnTo>
                <a:lnTo>
                  <a:pt x="172635" y="1641762"/>
                </a:lnTo>
                <a:lnTo>
                  <a:pt x="900000" y="1641762"/>
                </a:lnTo>
                <a:lnTo>
                  <a:pt x="900000" y="1800000"/>
                </a:lnTo>
                <a:lnTo>
                  <a:pt x="0" y="18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287383" y="1829524"/>
            <a:ext cx="6810103" cy="2472855"/>
            <a:chOff x="1087161" y="924560"/>
            <a:chExt cx="6810103" cy="2472855"/>
          </a:xfrm>
        </p:grpSpPr>
        <p:sp>
          <p:nvSpPr>
            <p:cNvPr id="8" name="文本框 7"/>
            <p:cNvSpPr txBox="1"/>
            <p:nvPr/>
          </p:nvSpPr>
          <p:spPr>
            <a:xfrm>
              <a:off x="1377020" y="924560"/>
              <a:ext cx="619080" cy="1067921"/>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思源宋体 Heavy" panose="02020900000000000000" pitchFamily="18" charset="-122"/>
                  <a:ea typeface="思源宋体 Heavy" panose="02020900000000000000" pitchFamily="18" charset="-122"/>
                </a:rPr>
                <a:t>1</a:t>
              </a:r>
              <a:endParaRPr lang="zh-CN" altLang="en-US" sz="5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10" name="文本框 9"/>
            <p:cNvSpPr txBox="1"/>
            <p:nvPr/>
          </p:nvSpPr>
          <p:spPr>
            <a:xfrm>
              <a:off x="1972792" y="1377240"/>
              <a:ext cx="1581459" cy="525657"/>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思源宋体 Heavy" panose="02020900000000000000" pitchFamily="18" charset="-122"/>
                  <a:ea typeface="思源宋体 Heavy" panose="02020900000000000000" pitchFamily="18" charset="-122"/>
                </a:rPr>
                <a:t>Part One</a:t>
              </a:r>
              <a:endParaRPr lang="zh-CN" altLang="en-US" sz="2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11" name="文本框 10"/>
            <p:cNvSpPr txBox="1"/>
            <p:nvPr/>
          </p:nvSpPr>
          <p:spPr>
            <a:xfrm>
              <a:off x="2746304" y="1956397"/>
              <a:ext cx="3416320" cy="742319"/>
            </a:xfrm>
            <a:prstGeom prst="rect">
              <a:avLst/>
            </a:prstGeom>
            <a:noFill/>
          </p:spPr>
          <p:txBody>
            <a:bodyPr wrap="none" rtlCol="0">
              <a:spAutoFit/>
            </a:bodyPr>
            <a:lstStyle/>
            <a:p>
              <a:pPr algn="just" hangingPunct="0">
                <a:lnSpc>
                  <a:spcPct val="130000"/>
                </a:lnSpc>
              </a:pPr>
              <a:r>
                <a:rPr lang="zh-CN" altLang="en-US" sz="3600" b="0" i="0" dirty="0">
                  <a:solidFill>
                    <a:schemeClr val="accent1"/>
                  </a:solidFill>
                  <a:effectLst/>
                  <a:latin typeface="微软雅黑" panose="020B0503020204020204" pitchFamily="34" charset="-122"/>
                  <a:ea typeface="微软雅黑" panose="020B0503020204020204" pitchFamily="34" charset="-122"/>
                </a:rPr>
                <a:t>研究背景与现状</a:t>
              </a:r>
              <a:endParaRPr lang="zh-CN" altLang="en-US" sz="3600" spc="100" dirty="0">
                <a:solidFill>
                  <a:schemeClr val="accent1"/>
                </a:solidFill>
                <a:latin typeface="思源宋体 Heavy" panose="02020900000000000000" pitchFamily="18" charset="-122"/>
                <a:ea typeface="思源宋体 Heavy" panose="02020900000000000000" pitchFamily="18" charset="-122"/>
              </a:endParaRPr>
            </a:p>
          </p:txBody>
        </p:sp>
        <p:cxnSp>
          <p:nvCxnSpPr>
            <p:cNvPr id="12" name="直接连接符 11"/>
            <p:cNvCxnSpPr/>
            <p:nvPr/>
          </p:nvCxnSpPr>
          <p:spPr>
            <a:xfrm>
              <a:off x="1087161" y="2824480"/>
              <a:ext cx="6810103"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77020" y="2980057"/>
              <a:ext cx="6096000" cy="417358"/>
            </a:xfrm>
            <a:prstGeom prst="rect">
              <a:avLst/>
            </a:prstGeom>
          </p:spPr>
          <p:txBody>
            <a:bodyPr>
              <a:spAutoFit/>
            </a:bodyPr>
            <a:lstStyle/>
            <a:p>
              <a:pPr algn="just" hangingPunct="0">
                <a:lnSpc>
                  <a:spcPct val="130000"/>
                </a:lnSpc>
              </a:pPr>
              <a:endParaRPr lang="zh-CN" altLang="en-US" spc="1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sp>
        <p:nvSpPr>
          <p:cNvPr id="26" name="矩形 25"/>
          <p:cNvSpPr/>
          <p:nvPr/>
        </p:nvSpPr>
        <p:spPr>
          <a:xfrm>
            <a:off x="8852463" y="1829524"/>
            <a:ext cx="2762295" cy="3170099"/>
          </a:xfrm>
          <a:prstGeom prst="rect">
            <a:avLst/>
          </a:prstGeom>
        </p:spPr>
        <p:txBody>
          <a:bodyPr wrap="none">
            <a:spAutoFit/>
          </a:bodyPr>
          <a:lstStyle/>
          <a:p>
            <a:r>
              <a:rPr lang="zh-CN" altLang="en-US" sz="20000" spc="100" dirty="0">
                <a:solidFill>
                  <a:srgbClr val="FFF2CC"/>
                </a:solidFill>
                <a:latin typeface="思源宋体 Heavy" panose="02020900000000000000" pitchFamily="18" charset="-122"/>
                <a:ea typeface="思源宋体 Heavy" panose="02020900000000000000" pitchFamily="18" charset="-122"/>
              </a:rPr>
              <a:t>壹</a:t>
            </a:r>
            <a:endParaRPr lang="zh-CN" altLang="en-US" sz="20000" dirty="0">
              <a:solidFill>
                <a:srgbClr val="FFF2C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6763313" y="1457382"/>
            <a:ext cx="3985524" cy="3432831"/>
          </a:xfrm>
          <a:prstGeom prst="rect">
            <a:avLst/>
          </a:prstGeom>
          <a:effectLst>
            <a:outerShdw blurRad="63500" sx="102000" sy="102000" algn="ctr" rotWithShape="0">
              <a:prstClr val="black">
                <a:alpha val="40000"/>
              </a:prstClr>
            </a:outerShdw>
          </a:effectLst>
        </p:spPr>
      </p:pic>
      <p:sp>
        <p:nvSpPr>
          <p:cNvPr id="5" name="灯片编号占位符 4"/>
          <p:cNvSpPr>
            <a:spLocks noGrp="1"/>
          </p:cNvSpPr>
          <p:nvPr>
            <p:ph type="sldNum" sz="quarter" idx="12"/>
          </p:nvPr>
        </p:nvSpPr>
        <p:spPr>
          <a:xfrm>
            <a:off x="11777608" y="6440282"/>
            <a:ext cx="371669" cy="365125"/>
          </a:xfrm>
        </p:spPr>
        <p:txBody>
          <a:bodyPr/>
          <a:lstStyle/>
          <a:p>
            <a:fld id="{33B9A5AF-BDD6-4E14-989F-CF034C94E4CA}" type="slidenum">
              <a:rPr lang="zh-CN" altLang="en-US" smtClean="0">
                <a:solidFill>
                  <a:schemeClr val="bg1">
                    <a:lumMod val="50000"/>
                  </a:schemeClr>
                </a:solidFill>
              </a:rPr>
              <a:t>4</a:t>
            </a:fld>
            <a:endParaRPr lang="zh-CN" altLang="en-US" dirty="0">
              <a:solidFill>
                <a:schemeClr val="bg1">
                  <a:lumMod val="50000"/>
                </a:schemeClr>
              </a:solidFill>
            </a:endParaRPr>
          </a:p>
        </p:txBody>
      </p:sp>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研究背景与现状 </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文本框 18"/>
          <p:cNvSpPr txBox="1"/>
          <p:nvPr/>
        </p:nvSpPr>
        <p:spPr>
          <a:xfrm>
            <a:off x="542948" y="1046096"/>
            <a:ext cx="4779141" cy="417165"/>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1.1 </a:t>
            </a:r>
            <a:r>
              <a:rPr lang="zh-CN" altLang="en-US" b="1" spc="100" dirty="0">
                <a:latin typeface="Times New Roman" panose="02020603050405020304" pitchFamily="18" charset="0"/>
                <a:ea typeface="思源宋体 Heavy" panose="02020900000000000000"/>
                <a:cs typeface="Times New Roman" panose="02020603050405020304" pitchFamily="18" charset="0"/>
              </a:rPr>
              <a:t>空天地一体化网络</a:t>
            </a:r>
          </a:p>
        </p:txBody>
      </p:sp>
      <p:grpSp>
        <p:nvGrpSpPr>
          <p:cNvPr id="2" name="组合 1"/>
          <p:cNvGrpSpPr/>
          <p:nvPr/>
        </p:nvGrpSpPr>
        <p:grpSpPr>
          <a:xfrm>
            <a:off x="542948" y="4058744"/>
            <a:ext cx="4864978" cy="2013429"/>
            <a:chOff x="542948" y="2667336"/>
            <a:chExt cx="6997064" cy="1853913"/>
          </a:xfrm>
        </p:grpSpPr>
        <p:sp>
          <p:nvSpPr>
            <p:cNvPr id="26" name="矩形 25"/>
            <p:cNvSpPr/>
            <p:nvPr/>
          </p:nvSpPr>
          <p:spPr>
            <a:xfrm>
              <a:off x="547380" y="2925118"/>
              <a:ext cx="6988198" cy="1587552"/>
            </a:xfrm>
            <a:prstGeom prst="rect">
              <a:avLst/>
            </a:prstGeom>
            <a:solidFill>
              <a:schemeClr val="bg2">
                <a:lumMod val="9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7" name="矩形 26"/>
            <p:cNvSpPr/>
            <p:nvPr/>
          </p:nvSpPr>
          <p:spPr>
            <a:xfrm>
              <a:off x="542948" y="2685239"/>
              <a:ext cx="6988199" cy="23987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8" name="文本框 27"/>
            <p:cNvSpPr txBox="1"/>
            <p:nvPr/>
          </p:nvSpPr>
          <p:spPr>
            <a:xfrm>
              <a:off x="585366" y="2910342"/>
              <a:ext cx="6903360" cy="1075976"/>
            </a:xfrm>
            <a:prstGeom prst="rect">
              <a:avLst/>
            </a:prstGeom>
            <a:noFill/>
          </p:spPr>
          <p:txBody>
            <a:bodyPr wrap="square">
              <a:spAutoFit/>
            </a:bodyPr>
            <a:lstStyle/>
            <a:p>
              <a:pPr marL="285750" indent="-285750">
                <a:buFont typeface="Wingdings" panose="05000000000000000000" pitchFamily="2" charset="2"/>
                <a:buChar char="Ø"/>
              </a:pP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卫星网络可以在地球上提供全球覆盖，但具有长的传播</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时延</a:t>
              </a:r>
              <a:endPar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地面网络的传输</a:t>
              </a: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时延</a:t>
              </a: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最低，但容易受到自然灾害或人工基础设施破坏的影响</a:t>
              </a:r>
              <a:endPar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lang="zh-CN"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空中网络在低延迟和宽覆盖方面具有优势，但在部署此类网络时，必须充分考虑其有限的容量和不稳定的链路</a:t>
              </a:r>
              <a:endParaRPr lang="zh-CN" altLang="en-US" sz="1600" dirty="0"/>
            </a:p>
          </p:txBody>
        </p:sp>
        <p:sp>
          <p:nvSpPr>
            <p:cNvPr id="29" name="文本框 28"/>
            <p:cNvSpPr txBox="1"/>
            <p:nvPr/>
          </p:nvSpPr>
          <p:spPr>
            <a:xfrm>
              <a:off x="1663858" y="2668006"/>
              <a:ext cx="4132851" cy="140344"/>
            </a:xfrm>
            <a:prstGeom prst="rect">
              <a:avLst/>
            </a:prstGeom>
            <a:noFill/>
          </p:spPr>
          <p:txBody>
            <a:bodyPr wrap="square">
              <a:spAutoFit/>
            </a:bodyPr>
            <a:lstStyle/>
            <a:p>
              <a:pPr algn="ct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不同网络的对比</a:t>
              </a:r>
              <a:endPar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矩形 29"/>
            <p:cNvSpPr/>
            <p:nvPr/>
          </p:nvSpPr>
          <p:spPr>
            <a:xfrm>
              <a:off x="551813" y="2667336"/>
              <a:ext cx="6988199" cy="1853913"/>
            </a:xfrm>
            <a:prstGeom prst="rect">
              <a:avLst/>
            </a:prstGeom>
            <a:noFill/>
            <a:ln>
              <a:solidFill>
                <a:schemeClr val="accent1"/>
              </a:solidFill>
              <a:prstDash val="lgDash"/>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pSp>
      <p:pic>
        <p:nvPicPr>
          <p:cNvPr id="31" name="Picture 2" descr="虹云星座 的图像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3236" y="1883754"/>
            <a:ext cx="1018929" cy="75788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3" name="Picture 4" descr="无人机组网 的图像结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85763" y="1897538"/>
            <a:ext cx="1085145" cy="74473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4" name="Picture 6" descr="软件定义网络 的图像结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0782" y="1885682"/>
            <a:ext cx="1085145" cy="75511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6" name="文本框 35"/>
          <p:cNvSpPr txBox="1"/>
          <p:nvPr/>
        </p:nvSpPr>
        <p:spPr>
          <a:xfrm>
            <a:off x="823237" y="1441642"/>
            <a:ext cx="1229036" cy="381258"/>
          </a:xfrm>
          <a:prstGeom prst="rect">
            <a:avLst/>
          </a:prstGeom>
          <a:noFill/>
        </p:spPr>
        <p:txBody>
          <a:bodyPr wrap="square" rtlCol="0">
            <a:spAutoFit/>
          </a:bodyPr>
          <a:lstStyle/>
          <a:p>
            <a:pPr algn="just" hangingPunct="0">
              <a:lnSpc>
                <a:spcPct val="130000"/>
              </a:lnSpc>
            </a:pPr>
            <a:r>
              <a:rPr lang="zh-CN" altLang="en-US" sz="1600" b="1" spc="100" dirty="0">
                <a:latin typeface="思源黑体 CN Normal" panose="020B0400000000000000" pitchFamily="34" charset="-122"/>
                <a:ea typeface="思源黑体 CN Normal" panose="020B0400000000000000" pitchFamily="34" charset="-122"/>
              </a:rPr>
              <a:t>天基网络</a:t>
            </a:r>
            <a:endParaRPr lang="en-US" altLang="zh-CN" sz="1600" spc="100" dirty="0">
              <a:latin typeface="思源黑体 CN Normal" panose="020B0400000000000000" pitchFamily="34" charset="-122"/>
              <a:ea typeface="思源黑体 CN Normal" panose="020B0400000000000000" pitchFamily="34" charset="-122"/>
            </a:endParaRPr>
          </a:p>
        </p:txBody>
      </p:sp>
      <p:sp>
        <p:nvSpPr>
          <p:cNvPr id="37" name="文本框 36"/>
          <p:cNvSpPr txBox="1"/>
          <p:nvPr/>
        </p:nvSpPr>
        <p:spPr>
          <a:xfrm>
            <a:off x="4016093" y="1435705"/>
            <a:ext cx="1305996" cy="381258"/>
          </a:xfrm>
          <a:prstGeom prst="rect">
            <a:avLst/>
          </a:prstGeom>
          <a:noFill/>
        </p:spPr>
        <p:txBody>
          <a:bodyPr wrap="square" rtlCol="0">
            <a:spAutoFit/>
          </a:bodyPr>
          <a:lstStyle/>
          <a:p>
            <a:pPr algn="just" hangingPunct="0">
              <a:lnSpc>
                <a:spcPct val="130000"/>
              </a:lnSpc>
            </a:pPr>
            <a:r>
              <a:rPr lang="zh-CN" altLang="en-US" sz="1600" b="1" spc="100" dirty="0">
                <a:latin typeface="思源黑体 CN Normal" panose="020B0400000000000000" pitchFamily="34" charset="-122"/>
                <a:ea typeface="思源黑体 CN Normal" panose="020B0400000000000000" pitchFamily="34" charset="-122"/>
              </a:rPr>
              <a:t>无人机网络</a:t>
            </a:r>
            <a:endParaRPr lang="en-US" altLang="zh-CN" sz="1600" spc="100" dirty="0">
              <a:latin typeface="思源黑体 CN Normal" panose="020B0400000000000000" pitchFamily="34" charset="-122"/>
              <a:ea typeface="思源黑体 CN Normal" panose="020B0400000000000000" pitchFamily="34" charset="-122"/>
            </a:endParaRPr>
          </a:p>
        </p:txBody>
      </p:sp>
      <p:sp>
        <p:nvSpPr>
          <p:cNvPr id="38" name="文本框 37"/>
          <p:cNvSpPr txBox="1"/>
          <p:nvPr/>
        </p:nvSpPr>
        <p:spPr>
          <a:xfrm>
            <a:off x="2350782" y="1433596"/>
            <a:ext cx="1229036" cy="381258"/>
          </a:xfrm>
          <a:prstGeom prst="rect">
            <a:avLst/>
          </a:prstGeom>
          <a:noFill/>
        </p:spPr>
        <p:txBody>
          <a:bodyPr wrap="square" rtlCol="0">
            <a:spAutoFit/>
          </a:bodyPr>
          <a:lstStyle/>
          <a:p>
            <a:pPr algn="just" hangingPunct="0">
              <a:lnSpc>
                <a:spcPct val="130000"/>
              </a:lnSpc>
            </a:pPr>
            <a:r>
              <a:rPr lang="zh-CN" altLang="en-US" sz="1600" b="1" spc="100" dirty="0">
                <a:latin typeface="思源黑体 CN Normal" panose="020B0400000000000000" pitchFamily="34" charset="-122"/>
                <a:ea typeface="思源黑体 CN Normal" panose="020B0400000000000000" pitchFamily="34" charset="-122"/>
              </a:rPr>
              <a:t>地面网络</a:t>
            </a:r>
            <a:endParaRPr lang="en-US" altLang="zh-CN" sz="1600" spc="100" dirty="0">
              <a:latin typeface="思源黑体 CN Normal" panose="020B0400000000000000" pitchFamily="34" charset="-122"/>
              <a:ea typeface="思源黑体 CN Normal" panose="020B0400000000000000" pitchFamily="34" charset="-122"/>
            </a:endParaRPr>
          </a:p>
        </p:txBody>
      </p:sp>
      <p:sp>
        <p:nvSpPr>
          <p:cNvPr id="7" name="箭头: 右 6"/>
          <p:cNvSpPr/>
          <p:nvPr/>
        </p:nvSpPr>
        <p:spPr>
          <a:xfrm>
            <a:off x="5736330" y="3362208"/>
            <a:ext cx="543697" cy="40779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6700551" y="4890213"/>
            <a:ext cx="4171424" cy="773289"/>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285750" indent="-285750">
              <a:lnSpc>
                <a:spcPct val="150000"/>
              </a:lnSpc>
              <a:buFont typeface="Arial" panose="020B0604020202020204" pitchFamily="34" charset="0"/>
              <a:buChar char="•"/>
            </a:pPr>
            <a:r>
              <a:rPr lang="zh-CN" altLang="en-US" sz="16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优势</a:t>
            </a:r>
            <a:r>
              <a:rPr lang="en-US" altLang="zh-CN" sz="16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6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覆盖面大、吞吐量大、弹性强</a:t>
            </a:r>
            <a:endParaRPr lang="en-US" altLang="zh-CN" sz="16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6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特点</a:t>
            </a:r>
            <a:r>
              <a:rPr lang="en-US" altLang="zh-CN" sz="16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zh-CN" altLang="en-US" sz="16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异构性、时变性、自组织性</a:t>
            </a:r>
            <a:endParaRPr lang="en-US" altLang="zh-CN" sz="1600" b="1" kern="100"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25" name="文本框 24"/>
          <p:cNvSpPr txBox="1"/>
          <p:nvPr/>
        </p:nvSpPr>
        <p:spPr>
          <a:xfrm>
            <a:off x="7765099" y="1046096"/>
            <a:ext cx="2042331" cy="381258"/>
          </a:xfrm>
          <a:prstGeom prst="rect">
            <a:avLst/>
          </a:prstGeom>
          <a:noFill/>
        </p:spPr>
        <p:txBody>
          <a:bodyPr wrap="square" rtlCol="0">
            <a:spAutoFit/>
          </a:bodyPr>
          <a:lstStyle/>
          <a:p>
            <a:pPr algn="just" hangingPunct="0">
              <a:lnSpc>
                <a:spcPct val="130000"/>
              </a:lnSpc>
            </a:pPr>
            <a:r>
              <a:rPr lang="zh-CN" altLang="en-US" sz="1600" b="1" spc="100" dirty="0">
                <a:latin typeface="思源黑体 CN Normal" panose="020B0400000000000000" pitchFamily="34" charset="-122"/>
                <a:ea typeface="思源黑体 CN Normal" panose="020B0400000000000000" pitchFamily="34" charset="-122"/>
              </a:rPr>
              <a:t>空天地一体化网络</a:t>
            </a:r>
            <a:endParaRPr lang="en-US" altLang="zh-CN" sz="1600" spc="100" dirty="0">
              <a:latin typeface="思源黑体 CN Normal" panose="020B0400000000000000" pitchFamily="34" charset="-122"/>
              <a:ea typeface="思源黑体 CN Normal" panose="020B0400000000000000" pitchFamily="34" charset="-122"/>
            </a:endParaRPr>
          </a:p>
        </p:txBody>
      </p:sp>
      <p:sp>
        <p:nvSpPr>
          <p:cNvPr id="32" name="文本框 31"/>
          <p:cNvSpPr txBox="1"/>
          <p:nvPr/>
        </p:nvSpPr>
        <p:spPr>
          <a:xfrm>
            <a:off x="236604" y="6249533"/>
            <a:ext cx="11543148" cy="461665"/>
          </a:xfrm>
          <a:prstGeom prst="rect">
            <a:avLst/>
          </a:prstGeom>
          <a:noFill/>
        </p:spPr>
        <p:txBody>
          <a:bodyPr wrap="square">
            <a:spAutoFit/>
          </a:bodyPr>
          <a:lstStyle/>
          <a:p>
            <a:r>
              <a:rPr lang="en-US" altLang="zh-CN" sz="1200" b="0" i="0" dirty="0">
                <a:solidFill>
                  <a:srgbClr val="333333"/>
                </a:solidFill>
                <a:effectLst/>
                <a:latin typeface="Times New Roman" panose="02020603050405020304" pitchFamily="18" charset="0"/>
                <a:cs typeface="Times New Roman" panose="02020603050405020304" pitchFamily="18" charset="0"/>
              </a:rPr>
              <a:t>[1]. J. Liu, Y. Shi, Z. M. </a:t>
            </a:r>
            <a:r>
              <a:rPr lang="en-US" altLang="zh-CN" sz="1200" b="0" i="0" dirty="0" err="1">
                <a:solidFill>
                  <a:srgbClr val="333333"/>
                </a:solidFill>
                <a:effectLst/>
                <a:latin typeface="Times New Roman" panose="02020603050405020304" pitchFamily="18" charset="0"/>
                <a:cs typeface="Times New Roman" panose="02020603050405020304" pitchFamily="18" charset="0"/>
              </a:rPr>
              <a:t>Fadlullah</a:t>
            </a:r>
            <a:r>
              <a:rPr lang="en-US" altLang="zh-CN" sz="1200" b="0" i="0" dirty="0">
                <a:solidFill>
                  <a:srgbClr val="333333"/>
                </a:solidFill>
                <a:effectLst/>
                <a:latin typeface="Times New Roman" panose="02020603050405020304" pitchFamily="18" charset="0"/>
                <a:cs typeface="Times New Roman" panose="02020603050405020304" pitchFamily="18" charset="0"/>
              </a:rPr>
              <a:t> and N. Kato, "Space-Air-Ground Integrated Network: A Survey," in </a:t>
            </a:r>
            <a:r>
              <a:rPr lang="en-US" altLang="zh-CN" sz="1200" b="0" i="1" dirty="0">
                <a:solidFill>
                  <a:srgbClr val="333333"/>
                </a:solidFill>
                <a:effectLst/>
                <a:latin typeface="Times New Roman" panose="02020603050405020304" pitchFamily="18" charset="0"/>
                <a:cs typeface="Times New Roman" panose="02020603050405020304" pitchFamily="18" charset="0"/>
              </a:rPr>
              <a:t>IEEE Communications Surveys &amp; Tutorials</a:t>
            </a:r>
            <a:r>
              <a:rPr lang="en-US" altLang="zh-CN" sz="1200" b="0" i="0" dirty="0">
                <a:solidFill>
                  <a:srgbClr val="333333"/>
                </a:solidFill>
                <a:effectLst/>
                <a:latin typeface="Times New Roman" panose="02020603050405020304" pitchFamily="18" charset="0"/>
                <a:cs typeface="Times New Roman" panose="02020603050405020304" pitchFamily="18" charset="0"/>
              </a:rPr>
              <a:t>, vol. 20, no. 4, pp. 2714-2741, </a:t>
            </a:r>
            <a:r>
              <a:rPr lang="en-US" altLang="zh-CN" sz="1200" b="0" i="0" dirty="0" err="1">
                <a:solidFill>
                  <a:srgbClr val="333333"/>
                </a:solidFill>
                <a:effectLst/>
                <a:latin typeface="Times New Roman" panose="02020603050405020304" pitchFamily="18" charset="0"/>
                <a:cs typeface="Times New Roman" panose="02020603050405020304" pitchFamily="18" charset="0"/>
              </a:rPr>
              <a:t>Fourthquarter</a:t>
            </a:r>
            <a:r>
              <a:rPr lang="en-US" altLang="zh-CN" sz="1200" b="0" i="0" dirty="0">
                <a:solidFill>
                  <a:srgbClr val="333333"/>
                </a:solidFill>
                <a:effectLst/>
                <a:latin typeface="Times New Roman" panose="02020603050405020304" pitchFamily="18" charset="0"/>
                <a:cs typeface="Times New Roman" panose="02020603050405020304" pitchFamily="18" charset="0"/>
              </a:rPr>
              <a:t> 2018, </a:t>
            </a:r>
            <a:r>
              <a:rPr lang="en-US" altLang="zh-CN" sz="1200" b="0" i="0" dirty="0" err="1">
                <a:solidFill>
                  <a:srgbClr val="333333"/>
                </a:solidFill>
                <a:effectLst/>
                <a:latin typeface="Times New Roman" panose="02020603050405020304" pitchFamily="18" charset="0"/>
                <a:cs typeface="Times New Roman" panose="02020603050405020304" pitchFamily="18" charset="0"/>
              </a:rPr>
              <a:t>doi</a:t>
            </a:r>
            <a:r>
              <a:rPr lang="en-US" altLang="zh-CN" sz="1200" b="0" i="0" dirty="0">
                <a:solidFill>
                  <a:srgbClr val="333333"/>
                </a:solidFill>
                <a:effectLst/>
                <a:latin typeface="Times New Roman" panose="02020603050405020304" pitchFamily="18" charset="0"/>
                <a:cs typeface="Times New Roman" panose="02020603050405020304" pitchFamily="18" charset="0"/>
              </a:rPr>
              <a:t>: 10.1109/COMST.2018.2841996.</a:t>
            </a:r>
          </a:p>
        </p:txBody>
      </p:sp>
      <p:sp>
        <p:nvSpPr>
          <p:cNvPr id="39" name="文本框 38"/>
          <p:cNvSpPr txBox="1"/>
          <p:nvPr/>
        </p:nvSpPr>
        <p:spPr>
          <a:xfrm>
            <a:off x="6417096" y="5696037"/>
            <a:ext cx="4738335" cy="461665"/>
          </a:xfrm>
          <a:prstGeom prst="rect">
            <a:avLst/>
          </a:prstGeom>
          <a:solidFill>
            <a:schemeClr val="bg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zh-CN" altLang="zh-CN" sz="2400" b="1" kern="100" dirty="0">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网络管控的复杂性急剧增加</a:t>
            </a:r>
            <a:endParaRPr lang="zh-CN" altLang="en-US" sz="2400" b="1" dirty="0">
              <a:solidFill>
                <a:srgbClr val="C00000"/>
              </a:solidFill>
            </a:endParaRPr>
          </a:p>
        </p:txBody>
      </p:sp>
      <p:pic>
        <p:nvPicPr>
          <p:cNvPr id="3" name="图片 2"/>
          <p:cNvPicPr>
            <a:picLocks noChangeAspect="1"/>
          </p:cNvPicPr>
          <p:nvPr/>
        </p:nvPicPr>
        <p:blipFill>
          <a:blip r:embed="rId7"/>
          <a:stretch>
            <a:fillRect/>
          </a:stretch>
        </p:blipFill>
        <p:spPr>
          <a:xfrm>
            <a:off x="542031" y="2738997"/>
            <a:ext cx="4865895" cy="1246423"/>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a:xfrm>
            <a:off x="11777608" y="6440282"/>
            <a:ext cx="371669" cy="365125"/>
          </a:xfrm>
        </p:spPr>
        <p:txBody>
          <a:bodyPr/>
          <a:lstStyle/>
          <a:p>
            <a:fld id="{33B9A5AF-BDD6-4E14-989F-CF034C94E4CA}" type="slidenum">
              <a:rPr lang="zh-CN" altLang="en-US" smtClean="0">
                <a:solidFill>
                  <a:schemeClr val="bg1">
                    <a:lumMod val="50000"/>
                  </a:schemeClr>
                </a:solidFill>
              </a:rPr>
              <a:t>5</a:t>
            </a:fld>
            <a:endParaRPr lang="zh-CN" altLang="en-US" dirty="0">
              <a:solidFill>
                <a:schemeClr val="bg1">
                  <a:lumMod val="50000"/>
                </a:schemeClr>
              </a:solidFill>
            </a:endParaRPr>
          </a:p>
        </p:txBody>
      </p:sp>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研究背景与现状 </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文本框 18"/>
          <p:cNvSpPr txBox="1"/>
          <p:nvPr/>
        </p:nvSpPr>
        <p:spPr>
          <a:xfrm>
            <a:off x="542948" y="1046096"/>
            <a:ext cx="4779141" cy="417165"/>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1.1 AI</a:t>
            </a:r>
            <a:r>
              <a:rPr lang="zh-CN" altLang="en-US" b="1" spc="100" dirty="0">
                <a:latin typeface="Times New Roman" panose="02020603050405020304" pitchFamily="18" charset="0"/>
                <a:ea typeface="思源宋体 Heavy" panose="02020900000000000000"/>
                <a:cs typeface="Times New Roman" panose="02020603050405020304" pitchFamily="18" charset="0"/>
              </a:rPr>
              <a:t>助力网络自动化部署</a:t>
            </a:r>
          </a:p>
        </p:txBody>
      </p:sp>
      <p:sp>
        <p:nvSpPr>
          <p:cNvPr id="32" name="文本框 31"/>
          <p:cNvSpPr txBox="1"/>
          <p:nvPr/>
        </p:nvSpPr>
        <p:spPr>
          <a:xfrm>
            <a:off x="223030" y="6285851"/>
            <a:ext cx="12190195" cy="461665"/>
          </a:xfrm>
          <a:prstGeom prst="rect">
            <a:avLst/>
          </a:prstGeom>
          <a:noFill/>
        </p:spPr>
        <p:txBody>
          <a:bodyPr wrap="square">
            <a:spAutoFit/>
          </a:bodyPr>
          <a:lstStyle/>
          <a:p>
            <a:r>
              <a:rPr lang="en-US" altLang="zh-CN" sz="1200" dirty="0">
                <a:solidFill>
                  <a:srgbClr val="333333"/>
                </a:solidFill>
                <a:latin typeface="Times New Roman" panose="02020603050405020304" pitchFamily="18" charset="0"/>
                <a:cs typeface="Times New Roman" panose="02020603050405020304" pitchFamily="18" charset="0"/>
              </a:rPr>
              <a:t>[2]. </a:t>
            </a:r>
            <a:r>
              <a:rPr lang="en-US" altLang="zh-CN" sz="1200" b="0" i="0" dirty="0">
                <a:solidFill>
                  <a:srgbClr val="333333"/>
                </a:solidFill>
                <a:effectLst/>
                <a:latin typeface="Times New Roman" panose="02020603050405020304" pitchFamily="18" charset="0"/>
                <a:cs typeface="Times New Roman" panose="02020603050405020304" pitchFamily="18" charset="0"/>
              </a:rPr>
              <a:t>S. Wu, N. Chen, A. Xiao, H. Jia, C. Jiang and P. Zhang, "AI-Enabled Deployment Automation for 6G Space-Air-Ground Integrated Networks: Challenges, Design, and Outlook," in </a:t>
            </a:r>
            <a:r>
              <a:rPr lang="en-US" altLang="zh-CN" sz="1200" b="0" i="1" dirty="0">
                <a:solidFill>
                  <a:srgbClr val="333333"/>
                </a:solidFill>
                <a:effectLst/>
                <a:latin typeface="Times New Roman" panose="02020603050405020304" pitchFamily="18" charset="0"/>
                <a:cs typeface="Times New Roman" panose="02020603050405020304" pitchFamily="18" charset="0"/>
              </a:rPr>
              <a:t>IEEE Network</a:t>
            </a:r>
            <a:r>
              <a:rPr lang="en-US" altLang="zh-CN" sz="1200" b="0" i="0" dirty="0">
                <a:solidFill>
                  <a:srgbClr val="333333"/>
                </a:solidFill>
                <a:effectLst/>
                <a:latin typeface="Times New Roman" panose="02020603050405020304" pitchFamily="18" charset="0"/>
                <a:cs typeface="Times New Roman" panose="02020603050405020304" pitchFamily="18" charset="0"/>
              </a:rPr>
              <a:t>, </a:t>
            </a:r>
            <a:r>
              <a:rPr lang="en-US" altLang="zh-CN" sz="1200" b="0" i="0" dirty="0" err="1">
                <a:solidFill>
                  <a:srgbClr val="333333"/>
                </a:solidFill>
                <a:effectLst/>
                <a:latin typeface="Times New Roman" panose="02020603050405020304" pitchFamily="18" charset="0"/>
                <a:cs typeface="Times New Roman" panose="02020603050405020304" pitchFamily="18" charset="0"/>
              </a:rPr>
              <a:t>doi</a:t>
            </a:r>
            <a:r>
              <a:rPr lang="en-US" altLang="zh-CN" sz="1200" b="0" i="0" dirty="0">
                <a:solidFill>
                  <a:srgbClr val="333333"/>
                </a:solidFill>
                <a:effectLst/>
                <a:latin typeface="Times New Roman" panose="02020603050405020304" pitchFamily="18" charset="0"/>
                <a:cs typeface="Times New Roman" panose="02020603050405020304" pitchFamily="18" charset="0"/>
              </a:rPr>
              <a:t>: 10.1109/MNET.2024.3368753.</a:t>
            </a:r>
            <a:endParaRPr lang="zh-CN" altLang="en-US" sz="1200"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348023" y="1579781"/>
            <a:ext cx="6773213" cy="2228289"/>
          </a:xfrm>
          <a:prstGeom prst="rect">
            <a:avLst/>
          </a:prstGeom>
          <a:effectLst>
            <a:outerShdw blurRad="63500" sx="102000" sy="102000" algn="ctr" rotWithShape="0">
              <a:prstClr val="black">
                <a:alpha val="40000"/>
              </a:prstClr>
            </a:outerShdw>
          </a:effectLst>
        </p:spPr>
      </p:pic>
      <p:sp>
        <p:nvSpPr>
          <p:cNvPr id="9" name="文本框 8"/>
          <p:cNvSpPr txBox="1"/>
          <p:nvPr/>
        </p:nvSpPr>
        <p:spPr>
          <a:xfrm>
            <a:off x="185436" y="5514075"/>
            <a:ext cx="6935800" cy="79348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sz="1600" dirty="0">
                <a:latin typeface="Times New Roman" panose="02020603050405020304" pitchFamily="18" charset="0"/>
                <a:cs typeface="Times New Roman" panose="02020603050405020304" pitchFamily="18" charset="0"/>
              </a:rPr>
              <a:t>AI</a:t>
            </a:r>
            <a:r>
              <a:rPr lang="zh-CN" altLang="en-US" sz="1600" dirty="0">
                <a:latin typeface="Times New Roman" panose="02020603050405020304" pitchFamily="18" charset="0"/>
                <a:cs typeface="Times New Roman" panose="02020603050405020304" pitchFamily="18" charset="0"/>
              </a:rPr>
              <a:t>算法在网络部署自动化过程中的特性</a:t>
            </a:r>
            <a:r>
              <a:rPr lang="en-US" altLang="zh-CN" sz="1600" dirty="0">
                <a:latin typeface="Times New Roman" panose="02020603050405020304" pitchFamily="18" charset="0"/>
                <a:cs typeface="Times New Roman" panose="02020603050405020304" pitchFamily="18" charset="0"/>
              </a:rPr>
              <a:t>:</a:t>
            </a:r>
          </a:p>
          <a:p>
            <a:pPr>
              <a:lnSpc>
                <a:spcPct val="150000"/>
              </a:lnSpc>
            </a:pPr>
            <a:r>
              <a:rPr lang="en-US" altLang="zh-CN" sz="1600" dirty="0">
                <a:latin typeface="Times New Roman" panose="02020603050405020304" pitchFamily="18" charset="0"/>
                <a:cs typeface="Times New Roman" panose="02020603050405020304" pitchFamily="18" charset="0"/>
              </a:rPr>
              <a:t>	</a:t>
            </a:r>
            <a:r>
              <a:rPr lang="zh-CN" altLang="en-US" sz="1600" b="1" dirty="0">
                <a:solidFill>
                  <a:srgbClr val="C00000"/>
                </a:solidFill>
                <a:latin typeface="Times New Roman" panose="02020603050405020304" pitchFamily="18" charset="0"/>
                <a:cs typeface="Times New Roman" panose="02020603050405020304" pitchFamily="18" charset="0"/>
              </a:rPr>
              <a:t>高效率、适应性、准确性、可靠性、可扩展性、智能性</a:t>
            </a:r>
          </a:p>
        </p:txBody>
      </p:sp>
      <p:pic>
        <p:nvPicPr>
          <p:cNvPr id="6" name="图片 5"/>
          <p:cNvPicPr>
            <a:picLocks noChangeAspect="1"/>
          </p:cNvPicPr>
          <p:nvPr/>
        </p:nvPicPr>
        <p:blipFill>
          <a:blip r:embed="rId4"/>
          <a:stretch>
            <a:fillRect/>
          </a:stretch>
        </p:blipFill>
        <p:spPr>
          <a:xfrm>
            <a:off x="7368744" y="1353507"/>
            <a:ext cx="4347189" cy="2680838"/>
          </a:xfrm>
          <a:prstGeom prst="rect">
            <a:avLst/>
          </a:prstGeom>
          <a:effectLst>
            <a:outerShdw blurRad="63500" sx="102000" sy="102000" algn="ctr" rotWithShape="0">
              <a:prstClr val="black">
                <a:alpha val="40000"/>
              </a:prstClr>
            </a:outerShdw>
          </a:effectLst>
        </p:spPr>
      </p:pic>
      <p:sp>
        <p:nvSpPr>
          <p:cNvPr id="12" name="文本框 11"/>
          <p:cNvSpPr txBox="1"/>
          <p:nvPr/>
        </p:nvSpPr>
        <p:spPr>
          <a:xfrm>
            <a:off x="1658708" y="4114547"/>
            <a:ext cx="2951223" cy="1323439"/>
          </a:xfrm>
          <a:prstGeom prst="rect">
            <a:avLst/>
          </a:prstGeom>
          <a:noFill/>
          <a:ln w="19050">
            <a:solidFill>
              <a:srgbClr val="C00000"/>
            </a:solidFill>
          </a:ln>
        </p:spPr>
        <p:txBody>
          <a:bodyPr wrap="square">
            <a:spAutoFit/>
          </a:bodyPr>
          <a:lstStyle/>
          <a:p>
            <a:pPr marL="285750" indent="-285750">
              <a:buFont typeface="Wingdings" panose="05000000000000000000" pitchFamily="2" charset="2"/>
              <a:buChar char="ü"/>
            </a:pPr>
            <a:r>
              <a:rPr lang="zh-CN" altLang="en-US" sz="1600" dirty="0">
                <a:latin typeface="Times New Roman" panose="02020603050405020304" pitchFamily="18" charset="0"/>
                <a:cs typeface="Times New Roman" panose="02020603050405020304" pitchFamily="18" charset="0"/>
              </a:rPr>
              <a:t>量：大量数据</a:t>
            </a:r>
          </a:p>
          <a:p>
            <a:pPr marL="285750" indent="-285750">
              <a:buFont typeface="Wingdings" panose="05000000000000000000" pitchFamily="2" charset="2"/>
              <a:buChar char="ü"/>
            </a:pPr>
            <a:r>
              <a:rPr lang="zh-CN" altLang="en-US" sz="1600" dirty="0">
                <a:latin typeface="Times New Roman" panose="02020603050405020304" pitchFamily="18" charset="0"/>
                <a:cs typeface="Times New Roman" panose="02020603050405020304" pitchFamily="18" charset="0"/>
              </a:rPr>
              <a:t>多样性：各种大数据形式</a:t>
            </a:r>
          </a:p>
          <a:p>
            <a:pPr marL="285750" indent="-285750">
              <a:buFont typeface="Wingdings" panose="05000000000000000000" pitchFamily="2" charset="2"/>
              <a:buChar char="ü"/>
            </a:pPr>
            <a:r>
              <a:rPr lang="zh-CN" altLang="en-US" sz="1600" dirty="0">
                <a:latin typeface="Times New Roman" panose="02020603050405020304" pitchFamily="18" charset="0"/>
                <a:cs typeface="Times New Roman" panose="02020603050405020304" pitchFamily="18" charset="0"/>
              </a:rPr>
              <a:t>速度：响应速度要求更严格</a:t>
            </a:r>
            <a:endParaRPr lang="en-US" altLang="zh-CN"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zh-CN" altLang="en-US" sz="1600" dirty="0">
                <a:latin typeface="Times New Roman" panose="02020603050405020304" pitchFamily="18" charset="0"/>
                <a:cs typeface="Times New Roman" panose="02020603050405020304" pitchFamily="18" charset="0"/>
              </a:rPr>
              <a:t>价值：挖掘有价值的数据</a:t>
            </a:r>
            <a:endParaRPr lang="en-US" altLang="zh-CN"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zh-CN" altLang="en-US" sz="1600" dirty="0">
                <a:latin typeface="Times New Roman" panose="02020603050405020304" pitchFamily="18" charset="0"/>
                <a:cs typeface="Times New Roman" panose="02020603050405020304" pitchFamily="18" charset="0"/>
              </a:rPr>
              <a:t>安全性：数据安全</a:t>
            </a:r>
            <a:endParaRPr lang="en-US" altLang="zh-CN" sz="1600"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4823257" y="4015634"/>
            <a:ext cx="1755866" cy="1569660"/>
          </a:xfrm>
          <a:prstGeom prst="rect">
            <a:avLst/>
          </a:prstGeom>
          <a:noFill/>
          <a:ln w="19050">
            <a:solidFill>
              <a:srgbClr val="C00000"/>
            </a:solidFill>
            <a:prstDash val="dash"/>
          </a:ln>
        </p:spPr>
        <p:txBody>
          <a:bodyPr wrap="square">
            <a:spAutoFit/>
          </a:bodyPr>
          <a:lstStyle/>
          <a:p>
            <a:pPr marL="285750" indent="-285750">
              <a:buFont typeface="Wingdings" panose="05000000000000000000" pitchFamily="2" charset="2"/>
              <a:buChar char="ü"/>
            </a:pPr>
            <a:r>
              <a:rPr lang="zh-CN" altLang="en-US" sz="1600" dirty="0"/>
              <a:t>资源分配</a:t>
            </a:r>
            <a:endParaRPr lang="en-US" altLang="zh-CN" sz="1600" dirty="0"/>
          </a:p>
          <a:p>
            <a:pPr marL="285750" indent="-285750">
              <a:buFont typeface="Wingdings" panose="05000000000000000000" pitchFamily="2" charset="2"/>
              <a:buChar char="ü"/>
            </a:pPr>
            <a:r>
              <a:rPr lang="zh-CN" altLang="en-US" sz="1600" dirty="0"/>
              <a:t>数据管理</a:t>
            </a:r>
            <a:endParaRPr lang="en-US" altLang="zh-CN" sz="1600" dirty="0"/>
          </a:p>
          <a:p>
            <a:pPr marL="285750" indent="-285750">
              <a:buFont typeface="Wingdings" panose="05000000000000000000" pitchFamily="2" charset="2"/>
              <a:buChar char="ü"/>
            </a:pPr>
            <a:r>
              <a:rPr lang="zh-CN" altLang="en-US" sz="1600" dirty="0"/>
              <a:t>任务卸载</a:t>
            </a:r>
            <a:endParaRPr lang="en-US" altLang="zh-CN" sz="1600" dirty="0"/>
          </a:p>
          <a:p>
            <a:pPr marL="285750" indent="-285750">
              <a:buFont typeface="Wingdings" panose="05000000000000000000" pitchFamily="2" charset="2"/>
              <a:buChar char="ü"/>
            </a:pPr>
            <a:r>
              <a:rPr lang="zh-CN" altLang="en-US" sz="1600" dirty="0"/>
              <a:t>任务调度</a:t>
            </a:r>
            <a:endParaRPr lang="en-US" altLang="zh-CN" sz="1600" dirty="0"/>
          </a:p>
          <a:p>
            <a:pPr marL="285750" indent="-285750">
              <a:buFont typeface="Wingdings" panose="05000000000000000000" pitchFamily="2" charset="2"/>
              <a:buChar char="ü"/>
            </a:pPr>
            <a:r>
              <a:rPr lang="zh-CN" altLang="en-US" sz="1600" dirty="0"/>
              <a:t>路径规划</a:t>
            </a:r>
            <a:endParaRPr lang="en-US" altLang="zh-CN" sz="1600" dirty="0"/>
          </a:p>
          <a:p>
            <a:pPr marL="285750" indent="-285750">
              <a:buFont typeface="Wingdings" panose="05000000000000000000" pitchFamily="2" charset="2"/>
              <a:buChar char="ü"/>
            </a:pPr>
            <a:r>
              <a:rPr lang="zh-CN" altLang="en-US" sz="1600" dirty="0"/>
              <a:t>紧急事件处理</a:t>
            </a:r>
          </a:p>
        </p:txBody>
      </p:sp>
      <p:sp>
        <p:nvSpPr>
          <p:cNvPr id="16" name="文本框 15"/>
          <p:cNvSpPr txBox="1"/>
          <p:nvPr/>
        </p:nvSpPr>
        <p:spPr>
          <a:xfrm>
            <a:off x="7121236" y="5454854"/>
            <a:ext cx="4786778" cy="830997"/>
          </a:xfrm>
          <a:prstGeom prst="rect">
            <a:avLst/>
          </a:prstGeom>
          <a:noFill/>
        </p:spPr>
        <p:txBody>
          <a:bodyPr wrap="square">
            <a:spAutoFit/>
          </a:bodyPr>
          <a:lstStyle/>
          <a:p>
            <a:pPr marL="285750" indent="-285750">
              <a:buFont typeface="Wingdings" panose="05000000000000000000" pitchFamily="2" charset="2"/>
              <a:buChar char="Ø"/>
            </a:pPr>
            <a:r>
              <a:rPr lang="en-US" altLang="zh-CN" sz="1600" b="0" i="0" dirty="0">
                <a:solidFill>
                  <a:srgbClr val="000000"/>
                </a:solidFill>
                <a:effectLst/>
                <a:latin typeface="Times New Roman" panose="02020603050405020304" pitchFamily="18" charset="0"/>
                <a:cs typeface="Times New Roman" panose="02020603050405020304" pitchFamily="18" charset="0"/>
              </a:rPr>
              <a:t>FL</a:t>
            </a:r>
            <a:r>
              <a:rPr lang="zh-CN" altLang="en-US" sz="1600" b="0" i="0" dirty="0">
                <a:solidFill>
                  <a:srgbClr val="000000"/>
                </a:solidFill>
                <a:effectLst/>
                <a:latin typeface="Times New Roman" panose="02020603050405020304" pitchFamily="18" charset="0"/>
                <a:cs typeface="Times New Roman" panose="02020603050405020304" pitchFamily="18" charset="0"/>
              </a:rPr>
              <a:t>辅助</a:t>
            </a:r>
            <a:r>
              <a:rPr lang="en-US" altLang="zh-CN" sz="1600" b="0" i="0" dirty="0">
                <a:solidFill>
                  <a:srgbClr val="000000"/>
                </a:solidFill>
                <a:effectLst/>
                <a:latin typeface="Times New Roman" panose="02020603050405020304" pitchFamily="18" charset="0"/>
                <a:cs typeface="Times New Roman" panose="02020603050405020304" pitchFamily="18" charset="0"/>
              </a:rPr>
              <a:t>DRL</a:t>
            </a:r>
            <a:r>
              <a:rPr lang="zh-CN" altLang="en-US" sz="1600" b="0" i="0" dirty="0">
                <a:solidFill>
                  <a:srgbClr val="000000"/>
                </a:solidFill>
                <a:effectLst/>
                <a:latin typeface="Times New Roman" panose="02020603050405020304" pitchFamily="18" charset="0"/>
                <a:cs typeface="Times New Roman" panose="02020603050405020304" pitchFamily="18" charset="0"/>
              </a:rPr>
              <a:t>模型使能的网络部署自动化</a:t>
            </a:r>
            <a:r>
              <a:rPr lang="zh-CN" altLang="en-US" sz="1600" dirty="0">
                <a:latin typeface="Times New Roman" panose="02020603050405020304" pitchFamily="18" charset="0"/>
                <a:cs typeface="Times New Roman" panose="02020603050405020304" pitchFamily="18" charset="0"/>
              </a:rPr>
              <a:t>框架可以有效地对</a:t>
            </a:r>
            <a:r>
              <a:rPr lang="en-US" altLang="zh-CN" sz="1600" dirty="0">
                <a:latin typeface="Times New Roman" panose="02020603050405020304" pitchFamily="18" charset="0"/>
                <a:cs typeface="Times New Roman" panose="02020603050405020304" pitchFamily="18" charset="0"/>
              </a:rPr>
              <a:t>6G SAGIN</a:t>
            </a:r>
            <a:r>
              <a:rPr lang="zh-CN" altLang="en-US" sz="1600" dirty="0">
                <a:latin typeface="Times New Roman" panose="02020603050405020304" pitchFamily="18" charset="0"/>
                <a:cs typeface="Times New Roman" panose="02020603050405020304" pitchFamily="18" charset="0"/>
              </a:rPr>
              <a:t>中可以建模为马尔可夫决策过程网络自动化部署任务进行建模</a:t>
            </a:r>
          </a:p>
        </p:txBody>
      </p:sp>
      <p:sp>
        <p:nvSpPr>
          <p:cNvPr id="11" name="矩形: 圆角 10"/>
          <p:cNvSpPr/>
          <p:nvPr/>
        </p:nvSpPr>
        <p:spPr>
          <a:xfrm>
            <a:off x="2493818" y="2045101"/>
            <a:ext cx="1256146" cy="1840757"/>
          </a:xfrm>
          <a:prstGeom prst="roundRect">
            <a:avLst/>
          </a:prstGeom>
          <a:noFill/>
          <a:ln w="19050">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箭头: 下 16"/>
          <p:cNvSpPr/>
          <p:nvPr/>
        </p:nvSpPr>
        <p:spPr>
          <a:xfrm>
            <a:off x="2955636" y="3909206"/>
            <a:ext cx="332509" cy="19326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23030" y="4587380"/>
            <a:ext cx="1435678" cy="369332"/>
          </a:xfrm>
          <a:prstGeom prst="rect">
            <a:avLst/>
          </a:prstGeom>
          <a:noFill/>
        </p:spPr>
        <p:txBody>
          <a:bodyPr wrap="square">
            <a:spAutoFit/>
          </a:bodyPr>
          <a:lstStyle/>
          <a:p>
            <a:r>
              <a:rPr lang="zh-CN" altLang="en-US" sz="1800" dirty="0">
                <a:solidFill>
                  <a:schemeClr val="accent1"/>
                </a:solidFill>
                <a:latin typeface="Times New Roman" panose="02020603050405020304" pitchFamily="18" charset="0"/>
                <a:cs typeface="Times New Roman" panose="02020603050405020304" pitchFamily="18" charset="0"/>
              </a:rPr>
              <a:t>“</a:t>
            </a:r>
            <a:r>
              <a:rPr lang="en-US" altLang="zh-CN" sz="1800" dirty="0">
                <a:solidFill>
                  <a:schemeClr val="accent1"/>
                </a:solidFill>
                <a:latin typeface="Times New Roman" panose="02020603050405020304" pitchFamily="18" charset="0"/>
                <a:cs typeface="Times New Roman" panose="02020603050405020304" pitchFamily="18" charset="0"/>
              </a:rPr>
              <a:t>4V+S”</a:t>
            </a:r>
            <a:r>
              <a:rPr lang="zh-CN" altLang="en-US" sz="1800" dirty="0">
                <a:solidFill>
                  <a:schemeClr val="accent1"/>
                </a:solidFill>
                <a:latin typeface="Times New Roman" panose="02020603050405020304" pitchFamily="18" charset="0"/>
                <a:cs typeface="Times New Roman" panose="02020603050405020304" pitchFamily="18" charset="0"/>
              </a:rPr>
              <a:t>特性</a:t>
            </a:r>
            <a:endParaRPr lang="zh-CN" altLang="en-US"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7A089809-3F48-47B9-A58C-1ABA86E1BA00}"/>
              </a:ext>
            </a:extLst>
          </p:cNvPr>
          <p:cNvSpPr txBox="1"/>
          <p:nvPr/>
        </p:nvSpPr>
        <p:spPr>
          <a:xfrm>
            <a:off x="7219786" y="4285496"/>
            <a:ext cx="4703677" cy="1077218"/>
          </a:xfrm>
          <a:prstGeom prst="rect">
            <a:avLst/>
          </a:prstGeom>
          <a:noFill/>
          <a:ln w="19050">
            <a:solidFill>
              <a:srgbClr val="C00000"/>
            </a:solidFill>
          </a:ln>
        </p:spPr>
        <p:txBody>
          <a:bodyPr wrap="square">
            <a:spAutoFit/>
          </a:bodyPr>
          <a:lstStyle/>
          <a:p>
            <a:r>
              <a:rPr lang="zh-CN" altLang="en-US" sz="1600" dirty="0">
                <a:latin typeface="Times New Roman" panose="02020603050405020304" pitchFamily="18" charset="0"/>
                <a:cs typeface="Times New Roman" panose="02020603050405020304" pitchFamily="18" charset="0"/>
              </a:rPr>
              <a:t>基于DRL的FL框架主要完成三个任务:</a:t>
            </a:r>
            <a:endParaRPr lang="en-US" altLang="zh-C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1600" dirty="0">
                <a:latin typeface="Times New Roman" panose="02020603050405020304" pitchFamily="18" charset="0"/>
                <a:cs typeface="Times New Roman" panose="02020603050405020304" pitchFamily="18" charset="0"/>
              </a:rPr>
              <a:t>节点选择</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选择数据质量高的</a:t>
            </a:r>
            <a:r>
              <a:rPr lang="en-US" altLang="zh-CN" sz="1600" dirty="0" err="1">
                <a:latin typeface="Times New Roman" panose="02020603050405020304" pitchFamily="18" charset="0"/>
                <a:cs typeface="Times New Roman" panose="02020603050405020304" pitchFamily="18" charset="0"/>
              </a:rPr>
              <a:t>IIoT</a:t>
            </a:r>
            <a:r>
              <a:rPr lang="zh-CN" altLang="en-US" sz="1600" dirty="0">
                <a:latin typeface="Times New Roman" panose="02020603050405020304" pitchFamily="18" charset="0"/>
                <a:cs typeface="Times New Roman" panose="02020603050405020304" pitchFamily="18" charset="0"/>
              </a:rPr>
              <a:t>节点</a:t>
            </a:r>
            <a:endParaRPr lang="en-US" altLang="zh-C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1600" dirty="0">
                <a:latin typeface="Times New Roman" panose="02020603050405020304" pitchFamily="18" charset="0"/>
                <a:cs typeface="Times New Roman" panose="02020603050405020304" pitchFamily="18" charset="0"/>
              </a:rPr>
              <a:t>局部训练</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得到适合于局部节点的局部模型参数</a:t>
            </a:r>
            <a:endParaRPr lang="en-US" altLang="zh-C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1600" dirty="0">
                <a:latin typeface="Times New Roman" panose="02020603050405020304" pitchFamily="18" charset="0"/>
                <a:cs typeface="Times New Roman" panose="02020603050405020304" pitchFamily="18" charset="0"/>
              </a:rPr>
              <a:t>全局聚合</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生成适合数据训练的全局模型</a:t>
            </a:r>
          </a:p>
        </p:txBody>
      </p:sp>
      <p:sp>
        <p:nvSpPr>
          <p:cNvPr id="22" name="矩形: 圆角 21">
            <a:extLst>
              <a:ext uri="{FF2B5EF4-FFF2-40B4-BE49-F238E27FC236}">
                <a16:creationId xmlns:a16="http://schemas.microsoft.com/office/drawing/2014/main" id="{074B5E77-18BC-44CB-8F82-CA166A10ACA3}"/>
              </a:ext>
            </a:extLst>
          </p:cNvPr>
          <p:cNvSpPr/>
          <p:nvPr/>
        </p:nvSpPr>
        <p:spPr>
          <a:xfrm>
            <a:off x="7369631" y="2571961"/>
            <a:ext cx="1897399" cy="1483473"/>
          </a:xfrm>
          <a:prstGeom prst="roundRect">
            <a:avLst/>
          </a:prstGeom>
          <a:noFill/>
          <a:ln w="19050">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箭头: 下 22">
            <a:extLst>
              <a:ext uri="{FF2B5EF4-FFF2-40B4-BE49-F238E27FC236}">
                <a16:creationId xmlns:a16="http://schemas.microsoft.com/office/drawing/2014/main" id="{C8A21A38-6AF4-4D82-B65D-46E6D6AF20C8}"/>
              </a:ext>
            </a:extLst>
          </p:cNvPr>
          <p:cNvSpPr/>
          <p:nvPr/>
        </p:nvSpPr>
        <p:spPr>
          <a:xfrm>
            <a:off x="8318330" y="4092236"/>
            <a:ext cx="332509" cy="19326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rPr>
              <a:t>6</a:t>
            </a:fld>
            <a:endParaRPr lang="zh-CN" altLang="en-US" dirty="0">
              <a:solidFill>
                <a:schemeClr val="bg1">
                  <a:lumMod val="50000"/>
                </a:schemeClr>
              </a:solidFill>
            </a:endParaRPr>
          </a:p>
        </p:txBody>
      </p:sp>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研究背景与现状 </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文本框 24"/>
          <p:cNvSpPr txBox="1"/>
          <p:nvPr/>
        </p:nvSpPr>
        <p:spPr>
          <a:xfrm>
            <a:off x="592629" y="1278715"/>
            <a:ext cx="4779141" cy="417165"/>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1.2.1 </a:t>
            </a:r>
            <a:r>
              <a:rPr lang="zh-CN" altLang="en-US" b="1" spc="100" dirty="0">
                <a:latin typeface="Times New Roman" panose="02020603050405020304" pitchFamily="18" charset="0"/>
                <a:ea typeface="思源宋体 Heavy" panose="02020900000000000000"/>
                <a:cs typeface="Times New Roman" panose="02020603050405020304" pitchFamily="18" charset="0"/>
              </a:rPr>
              <a:t>移动边缘计算方法</a:t>
            </a:r>
          </a:p>
        </p:txBody>
      </p:sp>
      <p:sp>
        <p:nvSpPr>
          <p:cNvPr id="10" name="文本框 9"/>
          <p:cNvSpPr txBox="1"/>
          <p:nvPr/>
        </p:nvSpPr>
        <p:spPr>
          <a:xfrm>
            <a:off x="592630" y="2803657"/>
            <a:ext cx="10796444" cy="70583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1400" kern="100" dirty="0">
                <a:effectLst/>
                <a:latin typeface="等线" panose="02010600030101010101" charset="-122"/>
                <a:ea typeface="等线" panose="02010600030101010101" charset="-122"/>
                <a:cs typeface="Times New Roman" panose="02020603050405020304" pitchFamily="18" charset="0"/>
              </a:rPr>
              <a:t>MEC: </a:t>
            </a:r>
            <a:r>
              <a:rPr lang="zh-CN" altLang="zh-CN" sz="1400" kern="100" dirty="0">
                <a:effectLst/>
                <a:latin typeface="等线" panose="02010600030101010101" charset="-122"/>
                <a:ea typeface="等线" panose="02010600030101010101" charset="-122"/>
                <a:cs typeface="Times New Roman" panose="02020603050405020304" pitchFamily="18" charset="0"/>
              </a:rPr>
              <a:t>在靠近移动用户侧部署轻量级边缘服务器，卸载可以在无线接入网内完成，从而带来更低的网络延迟和更少的抖动， 同时节省核心网络的带宽，减少网络拥塞的概率</a:t>
            </a:r>
            <a:endParaRPr lang="zh-CN" altLang="en-US" sz="1400" dirty="0"/>
          </a:p>
        </p:txBody>
      </p:sp>
      <p:sp>
        <p:nvSpPr>
          <p:cNvPr id="21" name="文本框 20"/>
          <p:cNvSpPr txBox="1"/>
          <p:nvPr/>
        </p:nvSpPr>
        <p:spPr>
          <a:xfrm>
            <a:off x="557356" y="1700941"/>
            <a:ext cx="10796443" cy="70583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400" dirty="0"/>
              <a:t>传统云计算范式：通过将移动终端设备的计算任务卸载至云计算中心进行集中式处理，通过远程云端服务器来提供计算和存储资源，其具有集中化的资源管理和数据处理等特点</a:t>
            </a:r>
          </a:p>
        </p:txBody>
      </p:sp>
      <p:sp>
        <p:nvSpPr>
          <p:cNvPr id="23" name="文本框 22"/>
          <p:cNvSpPr txBox="1"/>
          <p:nvPr/>
        </p:nvSpPr>
        <p:spPr>
          <a:xfrm>
            <a:off x="7586957" y="2479536"/>
            <a:ext cx="3660428" cy="338554"/>
          </a:xfrm>
          <a:prstGeom prst="rect">
            <a:avLst/>
          </a:prstGeom>
          <a:solidFill>
            <a:schemeClr val="accent1">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zh-CN" altLang="en-US" sz="1600" dirty="0">
                <a:effectLst>
                  <a:reflection blurRad="6350" stA="60000" endA="900" endPos="58000" dir="5400000" sy="-100000" algn="bl" rotWithShape="0"/>
                </a:effectLst>
              </a:rPr>
              <a:t>低时延敏感度的应用程序层出不穷</a:t>
            </a:r>
          </a:p>
        </p:txBody>
      </p:sp>
      <p:sp>
        <p:nvSpPr>
          <p:cNvPr id="20" name="箭头: 下 19"/>
          <p:cNvSpPr/>
          <p:nvPr/>
        </p:nvSpPr>
        <p:spPr>
          <a:xfrm>
            <a:off x="1179192" y="2473394"/>
            <a:ext cx="332657" cy="36518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 name="文本框 25"/>
          <p:cNvSpPr txBox="1"/>
          <p:nvPr/>
        </p:nvSpPr>
        <p:spPr>
          <a:xfrm>
            <a:off x="1653539" y="2473394"/>
            <a:ext cx="2560320" cy="338554"/>
          </a:xfrm>
          <a:prstGeom prst="rect">
            <a:avLst/>
          </a:prstGeom>
          <a:solidFill>
            <a:schemeClr val="accent1">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zh-CN" altLang="en-US" sz="1600" dirty="0">
                <a:effectLst>
                  <a:reflection blurRad="6350" stA="60000" endA="900" endPos="58000" dir="5400000" sy="-100000" algn="bl" rotWithShape="0"/>
                </a:effectLst>
              </a:rPr>
              <a:t>海量数据造成网络拥堵</a:t>
            </a:r>
          </a:p>
        </p:txBody>
      </p:sp>
      <p:sp>
        <p:nvSpPr>
          <p:cNvPr id="28" name="文本框 27"/>
          <p:cNvSpPr txBox="1"/>
          <p:nvPr/>
        </p:nvSpPr>
        <p:spPr>
          <a:xfrm>
            <a:off x="4522141" y="2473393"/>
            <a:ext cx="2766059" cy="338554"/>
          </a:xfrm>
          <a:prstGeom prst="rect">
            <a:avLst/>
          </a:prstGeom>
          <a:solidFill>
            <a:schemeClr val="accent1">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zh-CN" altLang="en-US" sz="1600" dirty="0">
                <a:effectLst>
                  <a:reflection blurRad="6350" stA="60000" endA="900" endPos="58000" dir="5400000" sy="-100000" algn="bl" rotWithShape="0"/>
                </a:effectLst>
              </a:rPr>
              <a:t>远距离的数据传输时延长</a:t>
            </a:r>
          </a:p>
        </p:txBody>
      </p:sp>
      <p:sp>
        <p:nvSpPr>
          <p:cNvPr id="37" name="文本框 36"/>
          <p:cNvSpPr txBox="1"/>
          <p:nvPr/>
        </p:nvSpPr>
        <p:spPr>
          <a:xfrm>
            <a:off x="7496013" y="5969616"/>
            <a:ext cx="3893061" cy="307777"/>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zh-CN" altLang="en-US" sz="1400" dirty="0">
                <a:solidFill>
                  <a:schemeClr val="tx1"/>
                </a:solidFill>
                <a:effectLst/>
              </a:rPr>
              <a:t>用于</a:t>
            </a:r>
            <a:r>
              <a:rPr lang="en-US" altLang="zh-CN" sz="1400" dirty="0">
                <a:solidFill>
                  <a:schemeClr val="tx1"/>
                </a:solidFill>
                <a:effectLst/>
              </a:rPr>
              <a:t>MEC</a:t>
            </a:r>
            <a:r>
              <a:rPr lang="zh-CN" altLang="en-US" sz="1400" dirty="0">
                <a:solidFill>
                  <a:schemeClr val="tx1"/>
                </a:solidFill>
                <a:effectLst/>
              </a:rPr>
              <a:t>中的资源分配的支持</a:t>
            </a:r>
            <a:r>
              <a:rPr lang="en-US" altLang="zh-CN" sz="1400" dirty="0">
                <a:solidFill>
                  <a:schemeClr val="tx1"/>
                </a:solidFill>
                <a:effectLst/>
              </a:rPr>
              <a:t>ML/DL</a:t>
            </a:r>
            <a:r>
              <a:rPr lang="zh-CN" altLang="en-US" sz="1400" dirty="0">
                <a:solidFill>
                  <a:schemeClr val="tx1"/>
                </a:solidFill>
                <a:effectLst/>
              </a:rPr>
              <a:t>的智能框架</a:t>
            </a:r>
            <a:endParaRPr lang="zh-CN" altLang="en-US" sz="1400" b="1" dirty="0">
              <a:solidFill>
                <a:schemeClr val="tx1"/>
              </a:solidFill>
            </a:endParaRPr>
          </a:p>
        </p:txBody>
      </p:sp>
      <p:pic>
        <p:nvPicPr>
          <p:cNvPr id="38" name="图片 37"/>
          <p:cNvPicPr>
            <a:picLocks noChangeAspect="1"/>
          </p:cNvPicPr>
          <p:nvPr/>
        </p:nvPicPr>
        <p:blipFill>
          <a:blip r:embed="rId3"/>
          <a:stretch>
            <a:fillRect/>
          </a:stretch>
        </p:blipFill>
        <p:spPr>
          <a:xfrm>
            <a:off x="7645805" y="3284851"/>
            <a:ext cx="3542732" cy="2546231"/>
          </a:xfrm>
          <a:prstGeom prst="rect">
            <a:avLst/>
          </a:prstGeom>
          <a:effectLst>
            <a:outerShdw blurRad="63500" sx="102000" sy="102000" algn="ctr" rotWithShape="0">
              <a:prstClr val="black">
                <a:alpha val="40000"/>
              </a:prstClr>
            </a:outerShdw>
          </a:effectLst>
        </p:spPr>
      </p:pic>
      <p:sp>
        <p:nvSpPr>
          <p:cNvPr id="41" name="文本框 40"/>
          <p:cNvSpPr txBox="1"/>
          <p:nvPr/>
        </p:nvSpPr>
        <p:spPr>
          <a:xfrm>
            <a:off x="557356" y="6297792"/>
            <a:ext cx="10916109" cy="461665"/>
          </a:xfrm>
          <a:prstGeom prst="rect">
            <a:avLst/>
          </a:prstGeom>
          <a:noFill/>
        </p:spPr>
        <p:txBody>
          <a:bodyPr wrap="square">
            <a:spAutoFit/>
          </a:bodyPr>
          <a:lstStyle/>
          <a:p>
            <a:r>
              <a:rPr lang="en-US" altLang="zh-CN" sz="1200" b="0" i="0" dirty="0">
                <a:solidFill>
                  <a:srgbClr val="333333"/>
                </a:solidFill>
                <a:effectLst/>
                <a:latin typeface="HelveticaNeue Regular"/>
              </a:rPr>
              <a:t>[3]. H. </a:t>
            </a:r>
            <a:r>
              <a:rPr lang="en-US" altLang="zh-CN" sz="1200" b="0" i="0" dirty="0" err="1">
                <a:solidFill>
                  <a:srgbClr val="333333"/>
                </a:solidFill>
                <a:effectLst/>
                <a:latin typeface="HelveticaNeue Regular"/>
              </a:rPr>
              <a:t>Djigal</a:t>
            </a:r>
            <a:r>
              <a:rPr lang="en-US" altLang="zh-CN" sz="1200" b="0" i="0" dirty="0">
                <a:solidFill>
                  <a:srgbClr val="333333"/>
                </a:solidFill>
                <a:effectLst/>
                <a:latin typeface="HelveticaNeue Regular"/>
              </a:rPr>
              <a:t>, J. Xu, L. Liu and Y. Zhang, "Machine and Deep Learning for Resource Allocation in Multi-Access Edge Computing: A Survey," in </a:t>
            </a:r>
            <a:r>
              <a:rPr lang="en-US" altLang="zh-CN" sz="1200" b="0" i="1" dirty="0">
                <a:solidFill>
                  <a:srgbClr val="333333"/>
                </a:solidFill>
                <a:effectLst/>
                <a:latin typeface="HelveticaNeue Regular"/>
              </a:rPr>
              <a:t>IEEE Communications Surveys &amp; Tutorials</a:t>
            </a:r>
            <a:r>
              <a:rPr lang="en-US" altLang="zh-CN" sz="1200" b="0" i="0" dirty="0">
                <a:solidFill>
                  <a:srgbClr val="333333"/>
                </a:solidFill>
                <a:effectLst/>
                <a:latin typeface="HelveticaNeue Regular"/>
              </a:rPr>
              <a:t>, vol. 24, no. 4, pp. 2449-2494, </a:t>
            </a:r>
            <a:r>
              <a:rPr lang="en-US" altLang="zh-CN" sz="1200" b="0" i="0" dirty="0" err="1">
                <a:solidFill>
                  <a:srgbClr val="333333"/>
                </a:solidFill>
                <a:effectLst/>
                <a:latin typeface="HelveticaNeue Regular"/>
              </a:rPr>
              <a:t>Fourthquarter</a:t>
            </a:r>
            <a:r>
              <a:rPr lang="en-US" altLang="zh-CN" sz="1200" b="0" i="0" dirty="0">
                <a:solidFill>
                  <a:srgbClr val="333333"/>
                </a:solidFill>
                <a:effectLst/>
                <a:latin typeface="HelveticaNeue Regular"/>
              </a:rPr>
              <a:t> 2022, </a:t>
            </a:r>
            <a:r>
              <a:rPr lang="en-US" altLang="zh-CN" sz="1200" b="0" i="0" dirty="0" err="1">
                <a:solidFill>
                  <a:srgbClr val="333333"/>
                </a:solidFill>
                <a:effectLst/>
                <a:latin typeface="HelveticaNeue Regular"/>
              </a:rPr>
              <a:t>doi</a:t>
            </a:r>
            <a:r>
              <a:rPr lang="en-US" altLang="zh-CN" sz="1200" b="0" i="0" dirty="0">
                <a:solidFill>
                  <a:srgbClr val="333333"/>
                </a:solidFill>
                <a:effectLst/>
                <a:latin typeface="HelveticaNeue Regular"/>
              </a:rPr>
              <a:t>: 10.1109/COMST.2022.3199544. </a:t>
            </a:r>
          </a:p>
        </p:txBody>
      </p:sp>
      <p:grpSp>
        <p:nvGrpSpPr>
          <p:cNvPr id="8" name="组合 7">
            <a:extLst>
              <a:ext uri="{FF2B5EF4-FFF2-40B4-BE49-F238E27FC236}">
                <a16:creationId xmlns:a16="http://schemas.microsoft.com/office/drawing/2014/main" id="{C4ECA237-640B-44BA-A286-E213A22798D4}"/>
              </a:ext>
            </a:extLst>
          </p:cNvPr>
          <p:cNvGrpSpPr/>
          <p:nvPr/>
        </p:nvGrpSpPr>
        <p:grpSpPr>
          <a:xfrm>
            <a:off x="956080" y="5213280"/>
            <a:ext cx="4949090" cy="1048476"/>
            <a:chOff x="1013560" y="3538781"/>
            <a:chExt cx="4949090" cy="1048476"/>
          </a:xfrm>
        </p:grpSpPr>
        <p:sp>
          <p:nvSpPr>
            <p:cNvPr id="40" name="文本框 39"/>
            <p:cNvSpPr txBox="1"/>
            <p:nvPr/>
          </p:nvSpPr>
          <p:spPr>
            <a:xfrm>
              <a:off x="1013560" y="3826873"/>
              <a:ext cx="990600" cy="523220"/>
            </a:xfrm>
            <a:prstGeom prst="rect">
              <a:avLst/>
            </a:prstGeom>
            <a:noFill/>
          </p:spPr>
          <p:txBody>
            <a:bodyPr wrap="square">
              <a:spAutoFit/>
            </a:bodyPr>
            <a:lstStyle/>
            <a:p>
              <a:r>
                <a:rPr lang="zh-CN" altLang="en-US" sz="1400" b="1" dirty="0"/>
                <a:t>移动边缘计算特点</a:t>
              </a:r>
              <a:endParaRPr lang="zh-CN" altLang="en-US" sz="1400" dirty="0"/>
            </a:p>
          </p:txBody>
        </p:sp>
        <p:grpSp>
          <p:nvGrpSpPr>
            <p:cNvPr id="7" name="组合 6">
              <a:extLst>
                <a:ext uri="{FF2B5EF4-FFF2-40B4-BE49-F238E27FC236}">
                  <a16:creationId xmlns:a16="http://schemas.microsoft.com/office/drawing/2014/main" id="{EFA9B4F4-8818-4F59-9653-6691C507D315}"/>
                </a:ext>
              </a:extLst>
            </p:cNvPr>
            <p:cNvGrpSpPr/>
            <p:nvPr/>
          </p:nvGrpSpPr>
          <p:grpSpPr>
            <a:xfrm>
              <a:off x="2004160" y="3538781"/>
              <a:ext cx="3958490" cy="1048476"/>
              <a:chOff x="2004160" y="3538781"/>
              <a:chExt cx="3958490" cy="1048476"/>
            </a:xfrm>
          </p:grpSpPr>
          <p:sp>
            <p:nvSpPr>
              <p:cNvPr id="32" name="文本框 31"/>
              <p:cNvSpPr txBox="1"/>
              <p:nvPr/>
            </p:nvSpPr>
            <p:spPr>
              <a:xfrm>
                <a:off x="2082523" y="3558257"/>
                <a:ext cx="1799351" cy="1029000"/>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zh-CN" altLang="en-US" sz="1400" dirty="0"/>
                  <a:t>低时延</a:t>
                </a:r>
                <a:endParaRPr lang="en-US" altLang="zh-CN" sz="1400" dirty="0"/>
              </a:p>
              <a:p>
                <a:pPr marL="285750" indent="-285750">
                  <a:lnSpc>
                    <a:spcPct val="150000"/>
                  </a:lnSpc>
                  <a:buFont typeface="Wingdings" panose="05000000000000000000" pitchFamily="2" charset="2"/>
                  <a:buChar char="ü"/>
                </a:pPr>
                <a:r>
                  <a:rPr lang="zh-CN" altLang="en-US" sz="1400" dirty="0"/>
                  <a:t>低能耗</a:t>
                </a:r>
                <a:endParaRPr lang="en-US" altLang="zh-CN" sz="1400" dirty="0"/>
              </a:p>
              <a:p>
                <a:pPr marL="285750" indent="-285750">
                  <a:lnSpc>
                    <a:spcPct val="150000"/>
                  </a:lnSpc>
                  <a:buFont typeface="Wingdings" panose="05000000000000000000" pitchFamily="2" charset="2"/>
                  <a:buChar char="ü"/>
                </a:pPr>
                <a:r>
                  <a:rPr lang="zh-CN" altLang="en-US" sz="1400" dirty="0"/>
                  <a:t>高带宽</a:t>
                </a:r>
                <a:endParaRPr lang="en-US" altLang="zh-CN" sz="1400" dirty="0"/>
              </a:p>
            </p:txBody>
          </p:sp>
          <p:sp>
            <p:nvSpPr>
              <p:cNvPr id="34" name="文本框 33"/>
              <p:cNvSpPr txBox="1"/>
              <p:nvPr/>
            </p:nvSpPr>
            <p:spPr>
              <a:xfrm>
                <a:off x="4038600" y="3538781"/>
                <a:ext cx="1924050" cy="1029000"/>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zh-CN" altLang="en-US" sz="1400" dirty="0"/>
                  <a:t>安全性</a:t>
                </a:r>
                <a:endParaRPr lang="en-US" altLang="zh-CN" sz="1400" dirty="0"/>
              </a:p>
              <a:p>
                <a:pPr marL="285750" indent="-285750">
                  <a:lnSpc>
                    <a:spcPct val="150000"/>
                  </a:lnSpc>
                  <a:buFont typeface="Wingdings" panose="05000000000000000000" pitchFamily="2" charset="2"/>
                  <a:buChar char="ü"/>
                </a:pPr>
                <a:r>
                  <a:rPr lang="zh-CN" altLang="en-US" sz="1400" dirty="0"/>
                  <a:t>资源共享</a:t>
                </a:r>
                <a:endParaRPr lang="en-US" altLang="zh-CN" sz="1400" dirty="0"/>
              </a:p>
              <a:p>
                <a:pPr marL="285750" indent="-285750">
                  <a:lnSpc>
                    <a:spcPct val="150000"/>
                  </a:lnSpc>
                  <a:buFont typeface="Wingdings" panose="05000000000000000000" pitchFamily="2" charset="2"/>
                  <a:buChar char="ü"/>
                </a:pPr>
                <a:r>
                  <a:rPr lang="zh-CN" altLang="en-US" sz="1400" dirty="0"/>
                  <a:t>位置和内容感知</a:t>
                </a:r>
                <a:endParaRPr lang="en-US" altLang="zh-CN" sz="1400" dirty="0"/>
              </a:p>
            </p:txBody>
          </p:sp>
          <p:sp>
            <p:nvSpPr>
              <p:cNvPr id="2" name="矩形 1"/>
              <p:cNvSpPr/>
              <p:nvPr/>
            </p:nvSpPr>
            <p:spPr>
              <a:xfrm>
                <a:off x="2004160" y="3558257"/>
                <a:ext cx="3883611" cy="1029000"/>
              </a:xfrm>
              <a:prstGeom prst="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pSp>
      </p:grpSp>
      <p:sp>
        <p:nvSpPr>
          <p:cNvPr id="14" name="文本框 13"/>
          <p:cNvSpPr txBox="1"/>
          <p:nvPr/>
        </p:nvSpPr>
        <p:spPr>
          <a:xfrm>
            <a:off x="2698917" y="4856218"/>
            <a:ext cx="3029883" cy="307777"/>
          </a:xfrm>
          <a:prstGeom prst="rect">
            <a:avLst/>
          </a:prstGeom>
          <a:noFill/>
        </p:spPr>
        <p:txBody>
          <a:bodyPr wrap="square">
            <a:spAutoFit/>
          </a:bodyPr>
          <a:lstStyle/>
          <a:p>
            <a:r>
              <a:rPr lang="zh-CN" altLang="en-US" sz="1400" dirty="0"/>
              <a:t>移动边缘计算的系统架构</a:t>
            </a:r>
          </a:p>
        </p:txBody>
      </p:sp>
      <p:pic>
        <p:nvPicPr>
          <p:cNvPr id="12" name="图片 11"/>
          <p:cNvPicPr>
            <a:picLocks noChangeAspect="1"/>
          </p:cNvPicPr>
          <p:nvPr/>
        </p:nvPicPr>
        <p:blipFill>
          <a:blip r:embed="rId4"/>
          <a:stretch>
            <a:fillRect/>
          </a:stretch>
        </p:blipFill>
        <p:spPr>
          <a:xfrm>
            <a:off x="868502" y="3628201"/>
            <a:ext cx="6419698" cy="1100651"/>
          </a:xfrm>
          <a:prstGeom prst="rect">
            <a:avLst/>
          </a:prstGeom>
          <a:effectLst>
            <a:outerShdw blurRad="63500" sx="102000" sy="102000" algn="ctr" rotWithShape="0">
              <a:prstClr val="black">
                <a:alpha val="40000"/>
              </a:prstClr>
            </a:outerShdw>
          </a:effectLst>
        </p:spPr>
      </p:pic>
      <p:sp>
        <p:nvSpPr>
          <p:cNvPr id="3" name="箭头: 左弧形 2"/>
          <p:cNvSpPr/>
          <p:nvPr/>
        </p:nvSpPr>
        <p:spPr>
          <a:xfrm rot="5400000">
            <a:off x="3654498" y="852220"/>
            <a:ext cx="929436" cy="4651949"/>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箭头: 左弧形 3"/>
          <p:cNvSpPr/>
          <p:nvPr/>
        </p:nvSpPr>
        <p:spPr>
          <a:xfrm rot="5400000">
            <a:off x="4986048" y="2183772"/>
            <a:ext cx="511694" cy="2406589"/>
          </a:xfrm>
          <a:prstGeom prst="curvedRightArrow">
            <a:avLst>
              <a:gd name="adj1" fmla="val 44105"/>
              <a:gd name="adj2" fmla="val 92482"/>
              <a:gd name="adj3" fmla="val 5030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solidFill>
                  <a:schemeClr val="bg1">
                    <a:lumMod val="50000"/>
                  </a:schemeClr>
                </a:solidFill>
              </a:rPr>
              <a:t>2024/3/25</a:t>
            </a:fld>
            <a:endParaRPr lang="zh-CN" altLang="en-US" dirty="0">
              <a:solidFill>
                <a:schemeClr val="bg1">
                  <a:lumMod val="50000"/>
                </a:schemeClr>
              </a:solidFill>
            </a:endParaRPr>
          </a:p>
        </p:txBody>
      </p:sp>
      <p:sp>
        <p:nvSpPr>
          <p:cNvPr id="4" name="页脚占位符 3"/>
          <p:cNvSpPr>
            <a:spLocks noGrp="1"/>
          </p:cNvSpPr>
          <p:nvPr>
            <p:ph type="ftr" sz="quarter" idx="11"/>
          </p:nvPr>
        </p:nvSpPr>
        <p:spPr/>
        <p:txBody>
          <a:bodyPr/>
          <a:lstStyle/>
          <a:p>
            <a:r>
              <a:rPr lang="zh-CN" altLang="en-US" dirty="0">
                <a:solidFill>
                  <a:schemeClr val="bg1">
                    <a:lumMod val="50000"/>
                  </a:schemeClr>
                </a:solidFill>
              </a:rPr>
              <a:t>西安电子科技大学</a:t>
            </a:r>
          </a:p>
        </p:txBody>
      </p:sp>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rPr>
              <a:t>7</a:t>
            </a:fld>
            <a:endParaRPr lang="zh-CN" altLang="en-US" dirty="0">
              <a:solidFill>
                <a:schemeClr val="bg1">
                  <a:lumMod val="50000"/>
                </a:schemeClr>
              </a:solidFill>
            </a:endParaRPr>
          </a:p>
        </p:txBody>
      </p:sp>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研究背景与现状 </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5" name="文本框 24"/>
          <p:cNvSpPr txBox="1"/>
          <p:nvPr/>
        </p:nvSpPr>
        <p:spPr>
          <a:xfrm>
            <a:off x="6354176" y="1073288"/>
            <a:ext cx="4779141" cy="417165"/>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1.2.3 SAGIN</a:t>
            </a:r>
            <a:r>
              <a:rPr lang="zh-CN" altLang="en-US" b="1" spc="100" dirty="0">
                <a:latin typeface="Times New Roman" panose="02020603050405020304" pitchFamily="18" charset="0"/>
                <a:ea typeface="思源宋体 Heavy" panose="02020900000000000000"/>
                <a:cs typeface="Times New Roman" panose="02020603050405020304" pitchFamily="18" charset="0"/>
              </a:rPr>
              <a:t>移动边缘计算方法</a:t>
            </a:r>
          </a:p>
        </p:txBody>
      </p:sp>
      <p:pic>
        <p:nvPicPr>
          <p:cNvPr id="7" name="图片 6"/>
          <p:cNvPicPr>
            <a:picLocks noChangeAspect="1"/>
          </p:cNvPicPr>
          <p:nvPr/>
        </p:nvPicPr>
        <p:blipFill>
          <a:blip r:embed="rId3"/>
          <a:stretch>
            <a:fillRect/>
          </a:stretch>
        </p:blipFill>
        <p:spPr>
          <a:xfrm>
            <a:off x="6427347" y="1631282"/>
            <a:ext cx="3642722" cy="2481066"/>
          </a:xfrm>
          <a:prstGeom prst="rect">
            <a:avLst/>
          </a:prstGeom>
          <a:effectLst>
            <a:outerShdw blurRad="63500" sx="102000" sy="102000" algn="ctr" rotWithShape="0">
              <a:prstClr val="black">
                <a:alpha val="40000"/>
              </a:prstClr>
            </a:outerShdw>
          </a:effectLst>
        </p:spPr>
      </p:pic>
      <p:pic>
        <p:nvPicPr>
          <p:cNvPr id="10" name="图片 9"/>
          <p:cNvPicPr>
            <a:picLocks noChangeAspect="1"/>
          </p:cNvPicPr>
          <p:nvPr/>
        </p:nvPicPr>
        <p:blipFill>
          <a:blip r:embed="rId4"/>
          <a:stretch>
            <a:fillRect/>
          </a:stretch>
        </p:blipFill>
        <p:spPr>
          <a:xfrm>
            <a:off x="985513" y="1631283"/>
            <a:ext cx="3642722" cy="2481066"/>
          </a:xfrm>
          <a:prstGeom prst="rect">
            <a:avLst/>
          </a:prstGeom>
          <a:effectLst>
            <a:outerShdw blurRad="63500" sx="102000" sy="102000" algn="ctr" rotWithShape="0">
              <a:prstClr val="black">
                <a:alpha val="40000"/>
              </a:prstClr>
            </a:outerShdw>
          </a:effectLst>
        </p:spPr>
      </p:pic>
      <p:sp>
        <p:nvSpPr>
          <p:cNvPr id="11" name="文本框 10"/>
          <p:cNvSpPr txBox="1"/>
          <p:nvPr/>
        </p:nvSpPr>
        <p:spPr>
          <a:xfrm>
            <a:off x="896771" y="1073288"/>
            <a:ext cx="4779141" cy="417165"/>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1.2.2 </a:t>
            </a:r>
            <a:r>
              <a:rPr lang="zh-CN" altLang="en-US" b="1" spc="100" dirty="0">
                <a:latin typeface="Times New Roman" panose="02020603050405020304" pitchFamily="18" charset="0"/>
                <a:ea typeface="思源宋体 Heavy" panose="02020900000000000000"/>
                <a:cs typeface="Times New Roman" panose="02020603050405020304" pitchFamily="18" charset="0"/>
              </a:rPr>
              <a:t>车联网中移动边缘计算方法</a:t>
            </a:r>
          </a:p>
        </p:txBody>
      </p:sp>
      <p:sp>
        <p:nvSpPr>
          <p:cNvPr id="13" name="文本框 12"/>
          <p:cNvSpPr txBox="1"/>
          <p:nvPr/>
        </p:nvSpPr>
        <p:spPr>
          <a:xfrm>
            <a:off x="6354176" y="4228393"/>
            <a:ext cx="6104994" cy="379015"/>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400" b="0" i="0" dirty="0">
                <a:effectLst/>
                <a:latin typeface="Times New Roman" panose="02020603050405020304" pitchFamily="18" charset="0"/>
                <a:ea typeface="黑体" panose="02010609060101010101" charset="-122"/>
                <a:cs typeface="Times New Roman" panose="02020603050405020304" pitchFamily="18" charset="0"/>
              </a:rPr>
              <a:t>基于高空平台（</a:t>
            </a:r>
            <a:r>
              <a:rPr lang="en-US" altLang="zh-CN" sz="1400" b="0" i="0" dirty="0">
                <a:effectLst/>
                <a:latin typeface="Times New Roman" panose="02020603050405020304" pitchFamily="18" charset="0"/>
                <a:ea typeface="黑体" panose="02010609060101010101" charset="-122"/>
                <a:cs typeface="Times New Roman" panose="02020603050405020304" pitchFamily="18" charset="0"/>
              </a:rPr>
              <a:t>HAP</a:t>
            </a:r>
            <a:r>
              <a:rPr lang="zh-CN" altLang="en-US" sz="1400" b="0" i="0" dirty="0">
                <a:effectLst/>
                <a:latin typeface="Times New Roman" panose="02020603050405020304" pitchFamily="18" charset="0"/>
                <a:ea typeface="黑体" panose="02010609060101010101" charset="-122"/>
                <a:cs typeface="Times New Roman" panose="02020603050405020304" pitchFamily="18" charset="0"/>
              </a:rPr>
              <a:t>）的</a:t>
            </a:r>
            <a:r>
              <a:rPr lang="en-US" altLang="zh-CN" sz="1400" b="0" i="0" dirty="0">
                <a:effectLst/>
                <a:latin typeface="Times New Roman" panose="02020603050405020304" pitchFamily="18" charset="0"/>
                <a:ea typeface="黑体" panose="02010609060101010101" charset="-122"/>
                <a:cs typeface="Times New Roman" panose="02020603050405020304" pitchFamily="18" charset="0"/>
              </a:rPr>
              <a:t>SAIC</a:t>
            </a:r>
            <a:r>
              <a:rPr lang="zh-CN" altLang="en-US" sz="1400" b="0" i="0" dirty="0">
                <a:effectLst/>
                <a:latin typeface="Times New Roman" panose="02020603050405020304" pitchFamily="18" charset="0"/>
                <a:ea typeface="黑体" panose="02010609060101010101" charset="-122"/>
                <a:cs typeface="Times New Roman" panose="02020603050405020304" pitchFamily="18" charset="0"/>
              </a:rPr>
              <a:t>（卫星</a:t>
            </a:r>
            <a:r>
              <a:rPr lang="en-US" altLang="zh-CN" sz="1400" b="0" i="0" dirty="0">
                <a:effectLst/>
                <a:latin typeface="Times New Roman" panose="02020603050405020304" pitchFamily="18" charset="0"/>
                <a:ea typeface="黑体" panose="02010609060101010101" charset="-122"/>
                <a:cs typeface="Times New Roman" panose="02020603050405020304" pitchFamily="18" charset="0"/>
              </a:rPr>
              <a:t>-</a:t>
            </a:r>
            <a:r>
              <a:rPr lang="zh-CN" altLang="en-US" sz="1400" b="0" i="0" dirty="0">
                <a:effectLst/>
                <a:latin typeface="Times New Roman" panose="02020603050405020304" pitchFamily="18" charset="0"/>
                <a:ea typeface="黑体" panose="02010609060101010101" charset="-122"/>
                <a:cs typeface="Times New Roman" panose="02020603050405020304" pitchFamily="18" charset="0"/>
              </a:rPr>
              <a:t>空中综合计算）架构</a:t>
            </a:r>
            <a:endParaRPr lang="zh-CN" altLang="en-US" sz="1400" dirty="0">
              <a:latin typeface="Times New Roman" panose="02020603050405020304" pitchFamily="18" charset="0"/>
              <a:ea typeface="黑体" panose="02010609060101010101" charset="-122"/>
              <a:cs typeface="Times New Roman" panose="02020603050405020304" pitchFamily="18" charset="0"/>
            </a:endParaRPr>
          </a:p>
        </p:txBody>
      </p:sp>
      <p:sp>
        <p:nvSpPr>
          <p:cNvPr id="12" name="文本框 11"/>
          <p:cNvSpPr txBox="1"/>
          <p:nvPr/>
        </p:nvSpPr>
        <p:spPr>
          <a:xfrm>
            <a:off x="896771" y="4228393"/>
            <a:ext cx="5309550" cy="379015"/>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400" dirty="0">
                <a:latin typeface="Times New Roman" panose="02020603050405020304" pitchFamily="18" charset="0"/>
                <a:ea typeface="黑体" panose="02010609060101010101" charset="-122"/>
                <a:cs typeface="Times New Roman" panose="02020603050405020304" pitchFamily="18" charset="0"/>
              </a:rPr>
              <a:t>车联网中的移动边缘计算</a:t>
            </a:r>
          </a:p>
        </p:txBody>
      </p:sp>
      <p:sp>
        <p:nvSpPr>
          <p:cNvPr id="6" name="文本框 5"/>
          <p:cNvSpPr txBox="1"/>
          <p:nvPr/>
        </p:nvSpPr>
        <p:spPr>
          <a:xfrm>
            <a:off x="896771" y="4617109"/>
            <a:ext cx="4941054" cy="102098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400" dirty="0">
                <a:latin typeface="Times New Roman" panose="02020603050405020304" pitchFamily="18" charset="0"/>
                <a:ea typeface="黑体" panose="02010609060101010101" charset="-122"/>
                <a:cs typeface="Times New Roman" panose="02020603050405020304" pitchFamily="18" charset="0"/>
              </a:rPr>
              <a:t>为了解决延迟敏感的应用与资源受限的车辆之间的矛盾，引入边缘计算进行解决 ，通过在车辆网络边缘部署存储和计算资源 </a:t>
            </a:r>
          </a:p>
        </p:txBody>
      </p:sp>
      <p:sp>
        <p:nvSpPr>
          <p:cNvPr id="15" name="文本框 14"/>
          <p:cNvSpPr txBox="1"/>
          <p:nvPr/>
        </p:nvSpPr>
        <p:spPr>
          <a:xfrm>
            <a:off x="6354176" y="4617109"/>
            <a:ext cx="5660346" cy="102098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400" b="0" i="0" dirty="0">
                <a:effectLst/>
                <a:latin typeface="Times New Roman" panose="02020603050405020304" pitchFamily="18" charset="0"/>
                <a:ea typeface="黑体" panose="02010609060101010101" charset="-122"/>
                <a:cs typeface="Times New Roman" panose="02020603050405020304" pitchFamily="18" charset="0"/>
              </a:rPr>
              <a:t>地面层</a:t>
            </a:r>
            <a:r>
              <a:rPr lang="en-US" altLang="zh-CN" sz="1400" b="0" i="0" dirty="0">
                <a:effectLst/>
                <a:latin typeface="Times New Roman" panose="02020603050405020304" pitchFamily="18" charset="0"/>
                <a:ea typeface="黑体" panose="02010609060101010101" charset="-122"/>
                <a:cs typeface="Times New Roman" panose="02020603050405020304" pitchFamily="18" charset="0"/>
              </a:rPr>
              <a:t>: </a:t>
            </a:r>
            <a:r>
              <a:rPr lang="zh-CN" altLang="en-US" sz="1400" b="0" i="0" dirty="0">
                <a:effectLst/>
                <a:latin typeface="Times New Roman" panose="02020603050405020304" pitchFamily="18" charset="0"/>
                <a:ea typeface="黑体" panose="02010609060101010101" charset="-122"/>
                <a:cs typeface="Times New Roman" panose="02020603050405020304" pitchFamily="18" charset="0"/>
              </a:rPr>
              <a:t>由于地面基础设施的破坏，地面层的计算能力非常有限。</a:t>
            </a:r>
            <a:endParaRPr lang="en-US" altLang="zh-CN" sz="1400" b="0" i="0" dirty="0">
              <a:effectLst/>
              <a:latin typeface="Times New Roman" panose="02020603050405020304" pitchFamily="18" charset="0"/>
              <a:ea typeface="黑体" panose="02010609060101010101"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b="0" i="0" dirty="0">
                <a:effectLst/>
                <a:latin typeface="Times New Roman" panose="02020603050405020304" pitchFamily="18" charset="0"/>
                <a:ea typeface="黑体" panose="02010609060101010101" charset="-122"/>
                <a:cs typeface="Times New Roman" panose="02020603050405020304" pitchFamily="18" charset="0"/>
              </a:rPr>
              <a:t>空中层</a:t>
            </a:r>
            <a:r>
              <a:rPr lang="en-US" altLang="zh-CN" sz="1400" b="0" i="0" dirty="0">
                <a:effectLst/>
                <a:latin typeface="Times New Roman" panose="02020603050405020304" pitchFamily="18" charset="0"/>
                <a:ea typeface="黑体" panose="02010609060101010101" charset="-122"/>
                <a:cs typeface="Times New Roman" panose="02020603050405020304" pitchFamily="18" charset="0"/>
              </a:rPr>
              <a:t>: HAP</a:t>
            </a:r>
            <a:r>
              <a:rPr lang="zh-CN" altLang="en-US" sz="1400" b="0" i="0" dirty="0">
                <a:effectLst/>
                <a:latin typeface="Times New Roman" panose="02020603050405020304" pitchFamily="18" charset="0"/>
                <a:ea typeface="黑体" panose="02010609060101010101" charset="-122"/>
                <a:cs typeface="Times New Roman" panose="02020603050405020304" pitchFamily="18" charset="0"/>
              </a:rPr>
              <a:t>配备了</a:t>
            </a:r>
            <a:r>
              <a:rPr lang="en-US" altLang="zh-CN" sz="1400" b="0" i="0" dirty="0">
                <a:effectLst/>
                <a:latin typeface="Times New Roman" panose="02020603050405020304" pitchFamily="18" charset="0"/>
                <a:ea typeface="黑体" panose="02010609060101010101" charset="-122"/>
                <a:cs typeface="Times New Roman" panose="02020603050405020304" pitchFamily="18" charset="0"/>
              </a:rPr>
              <a:t>MEC</a:t>
            </a:r>
            <a:r>
              <a:rPr lang="zh-CN" altLang="en-US" sz="1400" b="0" i="0" dirty="0">
                <a:effectLst/>
                <a:latin typeface="Times New Roman" panose="02020603050405020304" pitchFamily="18" charset="0"/>
                <a:ea typeface="黑体" panose="02010609060101010101" charset="-122"/>
                <a:cs typeface="Times New Roman" panose="02020603050405020304" pitchFamily="18" charset="0"/>
              </a:rPr>
              <a:t>服务器，执行用户设备卸载的计算任务</a:t>
            </a:r>
            <a:endParaRPr lang="en-US" altLang="zh-CN" sz="1400" b="0" i="0" dirty="0">
              <a:effectLst/>
              <a:latin typeface="Times New Roman" panose="02020603050405020304" pitchFamily="18" charset="0"/>
              <a:ea typeface="黑体" panose="02010609060101010101"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400" b="0" i="0" dirty="0">
                <a:effectLst/>
                <a:latin typeface="Times New Roman" panose="02020603050405020304" pitchFamily="18" charset="0"/>
                <a:ea typeface="黑体" panose="02010609060101010101" charset="-122"/>
                <a:cs typeface="Times New Roman" panose="02020603050405020304" pitchFamily="18" charset="0"/>
              </a:rPr>
              <a:t>卫星层</a:t>
            </a:r>
            <a:r>
              <a:rPr lang="en-US" altLang="zh-CN" sz="1400" b="0" i="0" dirty="0">
                <a:effectLst/>
                <a:latin typeface="Times New Roman" panose="02020603050405020304" pitchFamily="18" charset="0"/>
                <a:ea typeface="黑体" panose="02010609060101010101" charset="-122"/>
                <a:cs typeface="Times New Roman" panose="02020603050405020304" pitchFamily="18" charset="0"/>
              </a:rPr>
              <a:t>: </a:t>
            </a:r>
            <a:r>
              <a:rPr lang="zh-CN" altLang="en-US" sz="1400" b="0" i="0" dirty="0">
                <a:effectLst/>
                <a:latin typeface="Times New Roman" panose="02020603050405020304" pitchFamily="18" charset="0"/>
                <a:ea typeface="黑体" panose="02010609060101010101" charset="-122"/>
                <a:cs typeface="Times New Roman" panose="02020603050405020304" pitchFamily="18" charset="0"/>
              </a:rPr>
              <a:t>具有增强型</a:t>
            </a:r>
            <a:r>
              <a:rPr lang="en-US" altLang="zh-CN" sz="1400" b="0" i="0" dirty="0">
                <a:effectLst/>
                <a:latin typeface="Times New Roman" panose="02020603050405020304" pitchFamily="18" charset="0"/>
                <a:ea typeface="黑体" panose="02010609060101010101" charset="-122"/>
                <a:cs typeface="Times New Roman" panose="02020603050405020304" pitchFamily="18" charset="0"/>
              </a:rPr>
              <a:t>MEC</a:t>
            </a:r>
            <a:r>
              <a:rPr lang="zh-CN" altLang="en-US" sz="1400" b="0" i="0" dirty="0">
                <a:effectLst/>
                <a:latin typeface="Times New Roman" panose="02020603050405020304" pitchFamily="18" charset="0"/>
                <a:ea typeface="黑体" panose="02010609060101010101" charset="-122"/>
                <a:cs typeface="Times New Roman" panose="02020603050405020304" pitchFamily="18" charset="0"/>
              </a:rPr>
              <a:t>服务器的</a:t>
            </a:r>
            <a:r>
              <a:rPr lang="en-US" altLang="zh-CN" sz="1400" b="0" i="0" dirty="0">
                <a:effectLst/>
                <a:latin typeface="Times New Roman" panose="02020603050405020304" pitchFamily="18" charset="0"/>
                <a:ea typeface="黑体" panose="02010609060101010101" charset="-122"/>
                <a:cs typeface="Times New Roman" panose="02020603050405020304" pitchFamily="18" charset="0"/>
              </a:rPr>
              <a:t>LEO</a:t>
            </a:r>
            <a:r>
              <a:rPr lang="zh-CN" altLang="en-US" sz="1400" b="0" i="0" dirty="0">
                <a:effectLst/>
                <a:latin typeface="Times New Roman" panose="02020603050405020304" pitchFamily="18" charset="0"/>
                <a:ea typeface="黑体" panose="02010609060101010101" charset="-122"/>
                <a:cs typeface="Times New Roman" panose="02020603050405020304" pitchFamily="18" charset="0"/>
              </a:rPr>
              <a:t>卫星</a:t>
            </a:r>
            <a:endParaRPr lang="zh-CN" altLang="en-US" sz="1400" dirty="0">
              <a:latin typeface="Times New Roman" panose="02020603050405020304" pitchFamily="18" charset="0"/>
              <a:ea typeface="黑体" panose="02010609060101010101" charset="-122"/>
              <a:cs typeface="Times New Roman" panose="02020603050405020304" pitchFamily="18" charset="0"/>
            </a:endParaRPr>
          </a:p>
        </p:txBody>
      </p:sp>
      <p:sp>
        <p:nvSpPr>
          <p:cNvPr id="16" name="文本框 15">
            <a:extLst>
              <a:ext uri="{FF2B5EF4-FFF2-40B4-BE49-F238E27FC236}">
                <a16:creationId xmlns:a16="http://schemas.microsoft.com/office/drawing/2014/main" id="{2D20F7B5-6EF0-4A13-898C-876D81982B7B}"/>
              </a:ext>
            </a:extLst>
          </p:cNvPr>
          <p:cNvSpPr txBox="1"/>
          <p:nvPr/>
        </p:nvSpPr>
        <p:spPr>
          <a:xfrm>
            <a:off x="3114092" y="3244334"/>
            <a:ext cx="6228182" cy="369332"/>
          </a:xfrm>
          <a:prstGeom prst="rect">
            <a:avLst/>
          </a:prstGeom>
          <a:noFill/>
        </p:spPr>
        <p:txBody>
          <a:bodyPr wrap="square">
            <a:spAutoFit/>
          </a:bodyPr>
          <a:lstStyle/>
          <a:p>
            <a:endParaRPr lang="zh-CN" altLang="en-US" dirty="0"/>
          </a:p>
        </p:txBody>
      </p:sp>
      <p:grpSp>
        <p:nvGrpSpPr>
          <p:cNvPr id="18" name="组合 17">
            <a:extLst>
              <a:ext uri="{FF2B5EF4-FFF2-40B4-BE49-F238E27FC236}">
                <a16:creationId xmlns:a16="http://schemas.microsoft.com/office/drawing/2014/main" id="{B564FB71-060B-469D-954B-BDB426F98DDB}"/>
              </a:ext>
            </a:extLst>
          </p:cNvPr>
          <p:cNvGrpSpPr/>
          <p:nvPr/>
        </p:nvGrpSpPr>
        <p:grpSpPr>
          <a:xfrm>
            <a:off x="1353614" y="5841440"/>
            <a:ext cx="9779703" cy="374283"/>
            <a:chOff x="1396366" y="5841440"/>
            <a:chExt cx="12305837" cy="374283"/>
          </a:xfrm>
        </p:grpSpPr>
        <p:sp>
          <p:nvSpPr>
            <p:cNvPr id="17" name="文本框 16">
              <a:extLst>
                <a:ext uri="{FF2B5EF4-FFF2-40B4-BE49-F238E27FC236}">
                  <a16:creationId xmlns:a16="http://schemas.microsoft.com/office/drawing/2014/main" id="{22646325-899D-41FE-921E-8C66C30C01BC}"/>
                </a:ext>
              </a:extLst>
            </p:cNvPr>
            <p:cNvSpPr txBox="1"/>
            <p:nvPr/>
          </p:nvSpPr>
          <p:spPr>
            <a:xfrm>
              <a:off x="1396366" y="5844312"/>
              <a:ext cx="1853681" cy="369332"/>
            </a:xfrm>
            <a:prstGeom prst="rect">
              <a:avLst/>
            </a:prstGeom>
            <a:noFill/>
          </p:spPr>
          <p:txBody>
            <a:bodyPr wrap="square">
              <a:spAutoFit/>
            </a:bodyPr>
            <a:lstStyle/>
            <a:p>
              <a:pPr marL="285750" indent="-285750" algn="l">
                <a:buFont typeface="Wingdings" panose="05000000000000000000" pitchFamily="2" charset="2"/>
                <a:buChar char="ü"/>
              </a:pPr>
              <a:r>
                <a:rPr lang="zh-CN" altLang="en-US" b="1" i="0" dirty="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降低延迟</a:t>
              </a:r>
              <a:endParaRPr lang="zh-CN" altLang="en-US" b="0" i="0" dirty="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文本框 18">
              <a:extLst>
                <a:ext uri="{FF2B5EF4-FFF2-40B4-BE49-F238E27FC236}">
                  <a16:creationId xmlns:a16="http://schemas.microsoft.com/office/drawing/2014/main" id="{EBD57101-E89C-4DEC-A5F7-DFE5D10B3F16}"/>
                </a:ext>
              </a:extLst>
            </p:cNvPr>
            <p:cNvSpPr txBox="1"/>
            <p:nvPr/>
          </p:nvSpPr>
          <p:spPr>
            <a:xfrm>
              <a:off x="8190634" y="5846390"/>
              <a:ext cx="2337225" cy="369332"/>
            </a:xfrm>
            <a:prstGeom prst="rect">
              <a:avLst/>
            </a:prstGeom>
            <a:noFill/>
          </p:spPr>
          <p:txBody>
            <a:bodyPr wrap="square">
              <a:spAutoFit/>
            </a:bodyPr>
            <a:lstStyle/>
            <a:p>
              <a:pPr marL="285750" indent="-285750" algn="l">
                <a:buFont typeface="Wingdings" panose="05000000000000000000" pitchFamily="2" charset="2"/>
                <a:buChar char="ü"/>
              </a:pPr>
              <a:r>
                <a:rPr lang="zh-CN" altLang="en-US" b="1" i="0" dirty="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支持实时决策</a:t>
              </a:r>
              <a:endParaRPr lang="zh-CN" altLang="en-US" b="0" i="0" dirty="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文本框 19">
              <a:extLst>
                <a:ext uri="{FF2B5EF4-FFF2-40B4-BE49-F238E27FC236}">
                  <a16:creationId xmlns:a16="http://schemas.microsoft.com/office/drawing/2014/main" id="{3A78420C-6508-4600-9677-7110B07D5515}"/>
                </a:ext>
              </a:extLst>
            </p:cNvPr>
            <p:cNvSpPr txBox="1"/>
            <p:nvPr/>
          </p:nvSpPr>
          <p:spPr>
            <a:xfrm>
              <a:off x="3319836" y="5841440"/>
              <a:ext cx="2337225" cy="369332"/>
            </a:xfrm>
            <a:prstGeom prst="rect">
              <a:avLst/>
            </a:prstGeom>
            <a:noFill/>
          </p:spPr>
          <p:txBody>
            <a:bodyPr wrap="square">
              <a:spAutoFit/>
            </a:bodyPr>
            <a:lstStyle/>
            <a:p>
              <a:pPr marL="285750" indent="-285750" algn="l">
                <a:buFont typeface="Wingdings" panose="05000000000000000000" pitchFamily="2" charset="2"/>
                <a:buChar char="ü"/>
              </a:pPr>
              <a:r>
                <a:rPr lang="zh-CN" altLang="en-US" b="1" i="0" dirty="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提高数据安全</a:t>
              </a:r>
              <a:endParaRPr lang="en-US" altLang="zh-CN" b="1" i="0" dirty="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文本框 16">
              <a:extLst>
                <a:ext uri="{FF2B5EF4-FFF2-40B4-BE49-F238E27FC236}">
                  <a16:creationId xmlns:a16="http://schemas.microsoft.com/office/drawing/2014/main" id="{22646325-899D-41FE-921E-8C66C30C01BC}"/>
                </a:ext>
              </a:extLst>
            </p:cNvPr>
            <p:cNvSpPr txBox="1"/>
            <p:nvPr/>
          </p:nvSpPr>
          <p:spPr>
            <a:xfrm>
              <a:off x="5757462" y="5846391"/>
              <a:ext cx="2562807"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l">
                <a:buFont typeface="Wingdings" panose="05000000000000000000" pitchFamily="2" charset="2"/>
                <a:buChar char="ü"/>
              </a:pPr>
              <a:r>
                <a:rPr lang="zh-CN" altLang="en-US" b="1" i="0" dirty="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减轻网络负载</a:t>
              </a:r>
              <a:endParaRPr lang="en-US" altLang="zh-CN" b="1" i="0" dirty="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文本框 22">
              <a:extLst>
                <a:ext uri="{FF2B5EF4-FFF2-40B4-BE49-F238E27FC236}">
                  <a16:creationId xmlns:a16="http://schemas.microsoft.com/office/drawing/2014/main" id="{9F170C5D-78B1-418E-9AA3-40516F7A3529}"/>
                </a:ext>
              </a:extLst>
            </p:cNvPr>
            <p:cNvSpPr txBox="1"/>
            <p:nvPr/>
          </p:nvSpPr>
          <p:spPr>
            <a:xfrm>
              <a:off x="10671888" y="5841440"/>
              <a:ext cx="3030315" cy="369332"/>
            </a:xfrm>
            <a:prstGeom prst="rect">
              <a:avLst/>
            </a:prstGeom>
            <a:noFill/>
          </p:spPr>
          <p:txBody>
            <a:bodyPr wrap="square">
              <a:spAutoFit/>
            </a:bodyPr>
            <a:lstStyle/>
            <a:p>
              <a:pPr marL="285750" indent="-285750" algn="l">
                <a:buFont typeface="Wingdings" panose="05000000000000000000" pitchFamily="2" charset="2"/>
                <a:buChar char="ü"/>
              </a:pPr>
              <a:r>
                <a:rPr lang="zh-CN" altLang="en-US" b="1" i="0" dirty="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rPr>
                <a:t>提升系统可扩展性</a:t>
              </a:r>
              <a:endParaRPr lang="zh-CN" altLang="en-US"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rPr>
              <a:t>8</a:t>
            </a:fld>
            <a:endParaRPr lang="zh-CN" altLang="en-US" dirty="0">
              <a:solidFill>
                <a:schemeClr val="bg1">
                  <a:lumMod val="50000"/>
                </a:schemeClr>
              </a:solidFill>
            </a:endParaRPr>
          </a:p>
        </p:txBody>
      </p:sp>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研究内容</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9" name="文本框 18"/>
          <p:cNvSpPr txBox="1"/>
          <p:nvPr/>
        </p:nvSpPr>
        <p:spPr>
          <a:xfrm>
            <a:off x="542948" y="1218716"/>
            <a:ext cx="4779141" cy="417165"/>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1.2.4 MEC</a:t>
            </a:r>
            <a:r>
              <a:rPr lang="zh-CN" altLang="en-US" b="1" spc="100" dirty="0">
                <a:latin typeface="Times New Roman" panose="02020603050405020304" pitchFamily="18" charset="0"/>
                <a:ea typeface="思源宋体 Heavy" panose="02020900000000000000"/>
                <a:cs typeface="Times New Roman" panose="02020603050405020304" pitchFamily="18" charset="0"/>
              </a:rPr>
              <a:t>关键技术 </a:t>
            </a:r>
            <a:r>
              <a:rPr lang="en-US" altLang="zh-CN" b="1" spc="100" dirty="0">
                <a:latin typeface="Times New Roman" panose="02020603050405020304" pitchFamily="18" charset="0"/>
                <a:ea typeface="思源宋体 Heavy" panose="02020900000000000000"/>
                <a:cs typeface="Times New Roman" panose="02020603050405020304" pitchFamily="18" charset="0"/>
              </a:rPr>
              <a:t>– </a:t>
            </a:r>
            <a:r>
              <a:rPr lang="zh-CN" altLang="en-US" b="1" spc="100" dirty="0">
                <a:latin typeface="Times New Roman" panose="02020603050405020304" pitchFamily="18" charset="0"/>
                <a:ea typeface="思源宋体 Heavy" panose="02020900000000000000"/>
                <a:cs typeface="Times New Roman" panose="02020603050405020304" pitchFamily="18" charset="0"/>
              </a:rPr>
              <a:t>任务卸载</a:t>
            </a:r>
          </a:p>
        </p:txBody>
      </p:sp>
      <p:sp>
        <p:nvSpPr>
          <p:cNvPr id="7" name="文本框 6"/>
          <p:cNvSpPr txBox="1"/>
          <p:nvPr/>
        </p:nvSpPr>
        <p:spPr>
          <a:xfrm>
            <a:off x="896285" y="1726464"/>
            <a:ext cx="10369694" cy="1532151"/>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285750" indent="-285750">
              <a:lnSpc>
                <a:spcPct val="150000"/>
              </a:lnSpc>
              <a:buFont typeface="Arial" panose="020B0604020202020204" pitchFamily="34" charset="0"/>
              <a:buChar char="•"/>
            </a:pPr>
            <a:r>
              <a:rPr lang="zh-CN" altLang="en-US" sz="1600" kern="100" dirty="0">
                <a:solidFill>
                  <a:schemeClr val="tx1"/>
                </a:solidFill>
                <a:effectLst/>
                <a:latin typeface="等线" panose="02010600030101010101" charset="-122"/>
                <a:ea typeface="等线" panose="02010600030101010101" charset="-122"/>
                <a:cs typeface="Times New Roman" panose="02020603050405020304" pitchFamily="18" charset="0"/>
              </a:rPr>
              <a:t>任务卸载</a:t>
            </a:r>
            <a:r>
              <a:rPr lang="en-US" altLang="zh-CN" sz="1600" kern="100" dirty="0">
                <a:solidFill>
                  <a:schemeClr val="tx1"/>
                </a:solidFill>
                <a:effectLst/>
                <a:latin typeface="等线" panose="02010600030101010101" charset="-122"/>
                <a:ea typeface="等线" panose="02010600030101010101" charset="-122"/>
                <a:cs typeface="Times New Roman" panose="02020603050405020304" pitchFamily="18" charset="0"/>
              </a:rPr>
              <a:t>: </a:t>
            </a:r>
            <a:r>
              <a:rPr lang="zh-CN" altLang="en-US" sz="1600" kern="100" dirty="0">
                <a:solidFill>
                  <a:schemeClr val="tx1"/>
                </a:solidFill>
                <a:effectLst/>
                <a:latin typeface="等线" panose="02010600030101010101" charset="-122"/>
                <a:ea typeface="等线" panose="02010600030101010101" charset="-122"/>
                <a:cs typeface="Times New Roman" panose="02020603050405020304" pitchFamily="18" charset="0"/>
              </a:rPr>
              <a:t>通过将移动终端设备的部分或全部计算任务卸载到边缘服务器上进行处理，以弥补移动终端设备在能耗、计算和存储资源方面的不足，且能够有效延长移动终端设备的电池寿命。</a:t>
            </a:r>
            <a:endParaRPr lang="en-US" altLang="zh-CN" sz="1600" kern="100" dirty="0">
              <a:solidFill>
                <a:schemeClr val="tx1"/>
              </a:solidFill>
              <a:effectLst/>
              <a:latin typeface="等线" panose="02010600030101010101" charset="-122"/>
              <a:ea typeface="等线" panose="02010600030101010101"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zh-CN" sz="1600" kern="100" dirty="0">
                <a:solidFill>
                  <a:schemeClr val="tx1"/>
                </a:solidFill>
                <a:effectLst/>
                <a:latin typeface="+mn-ea"/>
                <a:cs typeface="Times New Roman" panose="02020603050405020304" pitchFamily="18" charset="0"/>
              </a:rPr>
              <a:t>卸载</a:t>
            </a:r>
            <a:r>
              <a:rPr lang="zh-CN" altLang="en-US" sz="1600" kern="100" dirty="0">
                <a:solidFill>
                  <a:schemeClr val="tx1"/>
                </a:solidFill>
                <a:effectLst/>
                <a:latin typeface="+mn-ea"/>
                <a:cs typeface="Times New Roman" panose="02020603050405020304" pitchFamily="18" charset="0"/>
              </a:rPr>
              <a:t>决策</a:t>
            </a:r>
            <a:r>
              <a:rPr lang="en-US" altLang="zh-CN" sz="1600" kern="100" dirty="0">
                <a:solidFill>
                  <a:schemeClr val="tx1"/>
                </a:solidFill>
                <a:effectLst/>
                <a:latin typeface="+mn-ea"/>
                <a:cs typeface="Times New Roman" panose="02020603050405020304" pitchFamily="18" charset="0"/>
              </a:rPr>
              <a:t>+</a:t>
            </a:r>
            <a:r>
              <a:rPr lang="zh-CN" altLang="en-US" sz="1600" kern="100" dirty="0">
                <a:solidFill>
                  <a:schemeClr val="tx1"/>
                </a:solidFill>
                <a:effectLst/>
                <a:latin typeface="+mn-ea"/>
                <a:cs typeface="Times New Roman" panose="02020603050405020304" pitchFamily="18" charset="0"/>
              </a:rPr>
              <a:t>资源分配</a:t>
            </a:r>
            <a:endParaRPr lang="en-US" altLang="zh-CN" sz="1600" kern="100" dirty="0">
              <a:solidFill>
                <a:schemeClr val="tx1"/>
              </a:solidFill>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600" kern="100" dirty="0">
                <a:solidFill>
                  <a:schemeClr val="tx1"/>
                </a:solidFill>
                <a:effectLst/>
                <a:latin typeface="+mn-ea"/>
                <a:cs typeface="Times New Roman" panose="02020603050405020304" pitchFamily="18" charset="0"/>
              </a:rPr>
              <a:t>常见的计算卸载总结</a:t>
            </a:r>
            <a:r>
              <a:rPr lang="en-US" altLang="zh-CN" sz="1600" kern="100" dirty="0">
                <a:solidFill>
                  <a:schemeClr val="tx1"/>
                </a:solidFill>
                <a:latin typeface="+mn-ea"/>
                <a:cs typeface="Times New Roman" panose="02020603050405020304" pitchFamily="18" charset="0"/>
              </a:rPr>
              <a:t>: </a:t>
            </a:r>
            <a:endParaRPr lang="en-US" altLang="zh-CN" sz="1600" kern="100" dirty="0">
              <a:solidFill>
                <a:schemeClr val="tx1"/>
              </a:solidFill>
              <a:effectLst/>
              <a:latin typeface="+mn-ea"/>
              <a:cs typeface="Times New Roman" panose="02020603050405020304" pitchFamily="18" charset="0"/>
            </a:endParaRPr>
          </a:p>
        </p:txBody>
      </p:sp>
      <p:graphicFrame>
        <p:nvGraphicFramePr>
          <p:cNvPr id="4" name="表格 7"/>
          <p:cNvGraphicFramePr>
            <a:graphicFrameLocks noGrp="1"/>
          </p:cNvGraphicFramePr>
          <p:nvPr>
            <p:extLst>
              <p:ext uri="{D42A27DB-BD31-4B8C-83A1-F6EECF244321}">
                <p14:modId xmlns:p14="http://schemas.microsoft.com/office/powerpoint/2010/main" val="768286437"/>
              </p:ext>
            </p:extLst>
          </p:nvPr>
        </p:nvGraphicFramePr>
        <p:xfrm>
          <a:off x="1366603" y="3258615"/>
          <a:ext cx="9626745" cy="3108960"/>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1495425">
                  <a:extLst>
                    <a:ext uri="{9D8B030D-6E8A-4147-A177-3AD203B41FA5}">
                      <a16:colId xmlns:a16="http://schemas.microsoft.com/office/drawing/2014/main" val="20000"/>
                    </a:ext>
                  </a:extLst>
                </a:gridCol>
                <a:gridCol w="2228850">
                  <a:extLst>
                    <a:ext uri="{9D8B030D-6E8A-4147-A177-3AD203B41FA5}">
                      <a16:colId xmlns:a16="http://schemas.microsoft.com/office/drawing/2014/main" val="20001"/>
                    </a:ext>
                  </a:extLst>
                </a:gridCol>
                <a:gridCol w="5902470">
                  <a:extLst>
                    <a:ext uri="{9D8B030D-6E8A-4147-A177-3AD203B41FA5}">
                      <a16:colId xmlns:a16="http://schemas.microsoft.com/office/drawing/2014/main" val="20002"/>
                    </a:ext>
                  </a:extLst>
                </a:gridCol>
              </a:tblGrid>
              <a:tr h="0">
                <a:tc>
                  <a:txBody>
                    <a:bodyPr/>
                    <a:lstStyle/>
                    <a:p>
                      <a:pPr algn="ctr"/>
                      <a:r>
                        <a:rPr lang="zh-CN" altLang="en-US" sz="1100" dirty="0"/>
                        <a:t>优化目标</a:t>
                      </a:r>
                    </a:p>
                  </a:txBody>
                  <a:tcPr anchor="ctr"/>
                </a:tc>
                <a:tc>
                  <a:txBody>
                    <a:bodyPr/>
                    <a:lstStyle/>
                    <a:p>
                      <a:pPr algn="ctr"/>
                      <a:r>
                        <a:rPr lang="zh-CN" altLang="en-US" sz="1100" dirty="0"/>
                        <a:t>优化方法</a:t>
                      </a:r>
                    </a:p>
                  </a:txBody>
                  <a:tcPr anchor="ctr"/>
                </a:tc>
                <a:tc>
                  <a:txBody>
                    <a:bodyPr/>
                    <a:lstStyle/>
                    <a:p>
                      <a:pPr algn="ctr"/>
                      <a:r>
                        <a:rPr lang="zh-CN" altLang="en-US" sz="1100" dirty="0"/>
                        <a:t>优势和不足</a:t>
                      </a:r>
                    </a:p>
                  </a:txBody>
                  <a:tcPr anchor="ctr"/>
                </a:tc>
                <a:extLst>
                  <a:ext uri="{0D108BD9-81ED-4DB2-BD59-A6C34878D82A}">
                    <a16:rowId xmlns:a16="http://schemas.microsoft.com/office/drawing/2014/main" val="10000"/>
                  </a:ext>
                </a:extLst>
              </a:tr>
              <a:tr h="159542">
                <a:tc rowSpan="3">
                  <a:txBody>
                    <a:bodyPr/>
                    <a:lstStyle/>
                    <a:p>
                      <a:pPr algn="ctr"/>
                      <a:r>
                        <a:rPr lang="zh-CN" altLang="en-US" sz="1100" b="1" dirty="0"/>
                        <a:t>降低时延</a:t>
                      </a:r>
                    </a:p>
                  </a:txBody>
                  <a:tcPr anchor="ctr"/>
                </a:tc>
                <a:tc>
                  <a:txBody>
                    <a:bodyPr/>
                    <a:lstStyle/>
                    <a:p>
                      <a:pPr algn="ctr"/>
                      <a:r>
                        <a:rPr lang="zh-CN" altLang="en-US" sz="1100" dirty="0"/>
                        <a:t>分支定界、启发迭代</a:t>
                      </a:r>
                    </a:p>
                  </a:txBody>
                  <a:tcPr anchor="ctr"/>
                </a:tc>
                <a:tc rowSpan="3">
                  <a:txBody>
                    <a:bodyPr/>
                    <a:lstStyle/>
                    <a:p>
                      <a:pPr algn="ctr"/>
                      <a:r>
                        <a:rPr lang="zh-CN" altLang="en-US" sz="1100" dirty="0"/>
                        <a:t>有效降低了系统时延开销用户数增大时，但增加终端设备能耗负担 </a:t>
                      </a:r>
                    </a:p>
                  </a:txBody>
                  <a:tcPr anchor="ctr"/>
                </a:tc>
                <a:extLst>
                  <a:ext uri="{0D108BD9-81ED-4DB2-BD59-A6C34878D82A}">
                    <a16:rowId xmlns:a16="http://schemas.microsoft.com/office/drawing/2014/main" val="10001"/>
                  </a:ext>
                </a:extLst>
              </a:tr>
              <a:tr h="159542">
                <a:tc vMerge="1">
                  <a:txBody>
                    <a:bodyPr/>
                    <a:lstStyle/>
                    <a:p>
                      <a:endParaRPr lang="zh-CN"/>
                    </a:p>
                  </a:txBody>
                  <a:tcPr/>
                </a:tc>
                <a:tc>
                  <a:txBody>
                    <a:bodyPr/>
                    <a:lstStyle/>
                    <a:p>
                      <a:pPr algn="ctr"/>
                      <a:r>
                        <a:rPr lang="zh-CN" altLang="en-US" sz="1100" dirty="0"/>
                        <a:t>强化学习算法</a:t>
                      </a:r>
                    </a:p>
                  </a:txBody>
                  <a:tcPr anchor="ctr"/>
                </a:tc>
                <a:tc vMerge="1">
                  <a:txBody>
                    <a:bodyPr/>
                    <a:lstStyle/>
                    <a:p>
                      <a:endParaRPr lang="zh-CN"/>
                    </a:p>
                  </a:txBody>
                  <a:tcPr/>
                </a:tc>
                <a:extLst>
                  <a:ext uri="{0D108BD9-81ED-4DB2-BD59-A6C34878D82A}">
                    <a16:rowId xmlns:a16="http://schemas.microsoft.com/office/drawing/2014/main" val="10002"/>
                  </a:ext>
                </a:extLst>
              </a:tr>
              <a:tr h="159542">
                <a:tc vMerge="1">
                  <a:txBody>
                    <a:bodyPr/>
                    <a:lstStyle/>
                    <a:p>
                      <a:endParaRPr lang="zh-CN"/>
                    </a:p>
                  </a:txBody>
                  <a:tcPr/>
                </a:tc>
                <a:tc>
                  <a:txBody>
                    <a:bodyPr/>
                    <a:lstStyle/>
                    <a:p>
                      <a:pPr algn="ctr"/>
                      <a:r>
                        <a:rPr lang="zh-CN" altLang="en-US" sz="1100" dirty="0"/>
                        <a:t>改进粒子群算法</a:t>
                      </a:r>
                    </a:p>
                  </a:txBody>
                  <a:tcPr anchor="ctr"/>
                </a:tc>
                <a:tc vMerge="1">
                  <a:txBody>
                    <a:bodyPr/>
                    <a:lstStyle/>
                    <a:p>
                      <a:endParaRPr lang="zh-CN"/>
                    </a:p>
                  </a:txBody>
                  <a:tcPr/>
                </a:tc>
                <a:extLst>
                  <a:ext uri="{0D108BD9-81ED-4DB2-BD59-A6C34878D82A}">
                    <a16:rowId xmlns:a16="http://schemas.microsoft.com/office/drawing/2014/main" val="10003"/>
                  </a:ext>
                </a:extLst>
              </a:tr>
              <a:tr h="159542">
                <a:tc rowSpan="4">
                  <a:txBody>
                    <a:bodyPr/>
                    <a:lstStyle/>
                    <a:p>
                      <a:pPr algn="ctr"/>
                      <a:r>
                        <a:rPr lang="zh-CN" altLang="en-US" sz="1100" b="1" dirty="0"/>
                        <a:t>降低能耗</a:t>
                      </a:r>
                    </a:p>
                  </a:txBody>
                  <a:tcPr anchor="ctr"/>
                </a:tc>
                <a:tc>
                  <a:txBody>
                    <a:bodyPr/>
                    <a:lstStyle/>
                    <a:p>
                      <a:pPr algn="ctr"/>
                      <a:r>
                        <a:rPr lang="zh-CN" altLang="en-US" sz="1100" dirty="0"/>
                        <a:t>贪婪近似算法</a:t>
                      </a:r>
                    </a:p>
                  </a:txBody>
                  <a:tcPr anchor="ctr"/>
                </a:tc>
                <a:tc rowSpan="4">
                  <a:txBody>
                    <a:bodyPr/>
                    <a:lstStyle/>
                    <a:p>
                      <a:pPr algn="ctr"/>
                      <a:r>
                        <a:rPr lang="zh-CN" altLang="en-US" sz="1100" dirty="0"/>
                        <a:t>有效降低了卸载能耗开销，但随用户数增多网络拥堵造成时延增大， </a:t>
                      </a:r>
                      <a:endParaRPr lang="en-US" altLang="zh-CN" sz="1100" dirty="0"/>
                    </a:p>
                    <a:p>
                      <a:pPr algn="ctr"/>
                      <a:r>
                        <a:rPr lang="en-US" altLang="zh-CN" sz="1100" dirty="0"/>
                        <a:t>MEC </a:t>
                      </a:r>
                      <a:r>
                        <a:rPr lang="zh-CN" altLang="en-US" sz="1100" dirty="0"/>
                        <a:t>服务器过载，性能下降</a:t>
                      </a:r>
                    </a:p>
                  </a:txBody>
                  <a:tcPr anchor="ctr"/>
                </a:tc>
                <a:extLst>
                  <a:ext uri="{0D108BD9-81ED-4DB2-BD59-A6C34878D82A}">
                    <a16:rowId xmlns:a16="http://schemas.microsoft.com/office/drawing/2014/main" val="10004"/>
                  </a:ext>
                </a:extLst>
              </a:tr>
              <a:tr h="159542">
                <a:tc vMerge="1">
                  <a:txBody>
                    <a:bodyPr/>
                    <a:lstStyle/>
                    <a:p>
                      <a:endParaRPr lang="zh-CN"/>
                    </a:p>
                  </a:txBody>
                  <a:tcPr/>
                </a:tc>
                <a:tc>
                  <a:txBody>
                    <a:bodyPr/>
                    <a:lstStyle/>
                    <a:p>
                      <a:pPr algn="ctr"/>
                      <a:r>
                        <a:rPr lang="zh-CN" altLang="en-US" sz="1100" dirty="0"/>
                        <a:t>启发式迭代算法</a:t>
                      </a:r>
                    </a:p>
                  </a:txBody>
                  <a:tcPr anchor="ctr"/>
                </a:tc>
                <a:tc vMerge="1">
                  <a:txBody>
                    <a:bodyPr/>
                    <a:lstStyle/>
                    <a:p>
                      <a:endParaRPr lang="zh-CN"/>
                    </a:p>
                  </a:txBody>
                  <a:tcPr/>
                </a:tc>
                <a:extLst>
                  <a:ext uri="{0D108BD9-81ED-4DB2-BD59-A6C34878D82A}">
                    <a16:rowId xmlns:a16="http://schemas.microsoft.com/office/drawing/2014/main" val="10005"/>
                  </a:ext>
                </a:extLst>
              </a:tr>
              <a:tr h="159542">
                <a:tc vMerge="1">
                  <a:txBody>
                    <a:bodyPr/>
                    <a:lstStyle/>
                    <a:p>
                      <a:endParaRPr lang="zh-CN"/>
                    </a:p>
                  </a:txBody>
                  <a:tcPr/>
                </a:tc>
                <a:tc>
                  <a:txBody>
                    <a:bodyPr/>
                    <a:lstStyle/>
                    <a:p>
                      <a:pPr algn="ctr"/>
                      <a:r>
                        <a:rPr lang="en-US" altLang="zh-CN" sz="1100" dirty="0"/>
                        <a:t>Lyapunov </a:t>
                      </a:r>
                      <a:r>
                        <a:rPr lang="zh-CN" altLang="en-US" sz="1100" dirty="0"/>
                        <a:t>在线算法 </a:t>
                      </a:r>
                    </a:p>
                  </a:txBody>
                  <a:tcPr anchor="ctr"/>
                </a:tc>
                <a:tc vMerge="1">
                  <a:txBody>
                    <a:bodyPr/>
                    <a:lstStyle/>
                    <a:p>
                      <a:endParaRPr lang="zh-CN"/>
                    </a:p>
                  </a:txBody>
                  <a:tcPr/>
                </a:tc>
                <a:extLst>
                  <a:ext uri="{0D108BD9-81ED-4DB2-BD59-A6C34878D82A}">
                    <a16:rowId xmlns:a16="http://schemas.microsoft.com/office/drawing/2014/main" val="10006"/>
                  </a:ext>
                </a:extLst>
              </a:tr>
              <a:tr h="163737">
                <a:tc vMerge="1">
                  <a:txBody>
                    <a:bodyPr/>
                    <a:lstStyle/>
                    <a:p>
                      <a:endParaRPr lang="zh-CN"/>
                    </a:p>
                  </a:txBody>
                  <a:tcPr/>
                </a:tc>
                <a:tc>
                  <a:txBody>
                    <a:bodyPr/>
                    <a:lstStyle/>
                    <a:p>
                      <a:pPr algn="ctr"/>
                      <a:r>
                        <a:rPr lang="zh-CN" altLang="en-US" sz="1100" dirty="0"/>
                        <a:t>基于深度学习算法 </a:t>
                      </a:r>
                    </a:p>
                  </a:txBody>
                  <a:tcPr anchor="ctr"/>
                </a:tc>
                <a:tc vMerge="1">
                  <a:txBody>
                    <a:bodyPr/>
                    <a:lstStyle/>
                    <a:p>
                      <a:endParaRPr lang="zh-CN"/>
                    </a:p>
                  </a:txBody>
                  <a:tcPr/>
                </a:tc>
                <a:extLst>
                  <a:ext uri="{0D108BD9-81ED-4DB2-BD59-A6C34878D82A}">
                    <a16:rowId xmlns:a16="http://schemas.microsoft.com/office/drawing/2014/main" val="10007"/>
                  </a:ext>
                </a:extLst>
              </a:tr>
              <a:tr h="163737">
                <a:tc rowSpan="4">
                  <a:txBody>
                    <a:bodyPr/>
                    <a:lstStyle/>
                    <a:p>
                      <a:pPr algn="ctr"/>
                      <a:r>
                        <a:rPr lang="zh-CN" altLang="en-US" sz="1100" b="1" dirty="0"/>
                        <a:t>权衡时延和能耗</a:t>
                      </a:r>
                    </a:p>
                  </a:txBody>
                  <a:tcPr anchor="ctr"/>
                </a:tc>
                <a:tc>
                  <a:txBody>
                    <a:bodyPr/>
                    <a:lstStyle/>
                    <a:p>
                      <a:pPr algn="ctr"/>
                      <a:r>
                        <a:rPr lang="zh-CN" altLang="en-US" sz="1100" dirty="0"/>
                        <a:t>非合作博弈理论</a:t>
                      </a:r>
                    </a:p>
                  </a:txBody>
                  <a:tcPr anchor="ctr"/>
                </a:tc>
                <a:tc rowSpan="4">
                  <a:txBody>
                    <a:bodyPr/>
                    <a:lstStyle/>
                    <a:p>
                      <a:pPr algn="ctr"/>
                      <a:r>
                        <a:rPr lang="zh-CN" altLang="en-US" sz="1100" dirty="0"/>
                        <a:t>综合考虑了时延和能耗，提升了系统效用</a:t>
                      </a:r>
                    </a:p>
                  </a:txBody>
                  <a:tcPr anchor="ctr"/>
                </a:tc>
                <a:extLst>
                  <a:ext uri="{0D108BD9-81ED-4DB2-BD59-A6C34878D82A}">
                    <a16:rowId xmlns:a16="http://schemas.microsoft.com/office/drawing/2014/main" val="10008"/>
                  </a:ext>
                </a:extLst>
              </a:tr>
              <a:tr h="163737">
                <a:tc vMerge="1">
                  <a:txBody>
                    <a:bodyPr/>
                    <a:lstStyle/>
                    <a:p>
                      <a:endParaRPr lang="zh-CN"/>
                    </a:p>
                  </a:txBody>
                  <a:tcPr anchor="ctr"/>
                </a:tc>
                <a:tc>
                  <a:txBody>
                    <a:bodyPr/>
                    <a:lstStyle/>
                    <a:p>
                      <a:pPr algn="ctr"/>
                      <a:r>
                        <a:rPr lang="zh-CN" altLang="en-US" sz="1100" dirty="0"/>
                        <a:t>基于纳什均衡博弈论</a:t>
                      </a:r>
                    </a:p>
                  </a:txBody>
                  <a:tcPr anchor="ctr"/>
                </a:tc>
                <a:tc vMerge="1">
                  <a:txBody>
                    <a:bodyPr/>
                    <a:lstStyle/>
                    <a:p>
                      <a:endParaRPr lang="zh-CN"/>
                    </a:p>
                  </a:txBody>
                  <a:tcPr anchor="ctr"/>
                </a:tc>
                <a:extLst>
                  <a:ext uri="{0D108BD9-81ED-4DB2-BD59-A6C34878D82A}">
                    <a16:rowId xmlns:a16="http://schemas.microsoft.com/office/drawing/2014/main" val="10009"/>
                  </a:ext>
                </a:extLst>
              </a:tr>
              <a:tr h="163737">
                <a:tc vMerge="1">
                  <a:txBody>
                    <a:bodyPr/>
                    <a:lstStyle/>
                    <a:p>
                      <a:endParaRPr lang="zh-CN"/>
                    </a:p>
                  </a:txBody>
                  <a:tcPr anchor="ctr"/>
                </a:tc>
                <a:tc>
                  <a:txBody>
                    <a:bodyPr/>
                    <a:lstStyle/>
                    <a:p>
                      <a:pPr algn="ctr"/>
                      <a:r>
                        <a:rPr lang="zh-CN" altLang="en-US" sz="1100" dirty="0"/>
                        <a:t>马尔科夫决策 </a:t>
                      </a:r>
                    </a:p>
                  </a:txBody>
                  <a:tcPr anchor="ctr"/>
                </a:tc>
                <a:tc vMerge="1">
                  <a:txBody>
                    <a:bodyPr/>
                    <a:lstStyle/>
                    <a:p>
                      <a:endParaRPr lang="zh-CN"/>
                    </a:p>
                  </a:txBody>
                  <a:tcPr anchor="ctr"/>
                </a:tc>
                <a:extLst>
                  <a:ext uri="{0D108BD9-81ED-4DB2-BD59-A6C34878D82A}">
                    <a16:rowId xmlns:a16="http://schemas.microsoft.com/office/drawing/2014/main" val="10010"/>
                  </a:ext>
                </a:extLst>
              </a:tr>
              <a:tr h="163737">
                <a:tc vMerge="1">
                  <a:txBody>
                    <a:bodyPr/>
                    <a:lstStyle/>
                    <a:p>
                      <a:endParaRPr lang="zh-CN"/>
                    </a:p>
                  </a:txBody>
                  <a:tcPr anchor="ctr"/>
                </a:tc>
                <a:tc>
                  <a:txBody>
                    <a:bodyPr/>
                    <a:lstStyle/>
                    <a:p>
                      <a:pPr algn="ctr"/>
                      <a:r>
                        <a:rPr lang="zh-CN" altLang="en-US" sz="1100" dirty="0"/>
                        <a:t>多目标鲸鱼算法</a:t>
                      </a:r>
                    </a:p>
                  </a:txBody>
                  <a:tcPr anchor="ctr"/>
                </a:tc>
                <a:tc vMerge="1">
                  <a:txBody>
                    <a:bodyPr/>
                    <a:lstStyle/>
                    <a:p>
                      <a:endParaRPr lang="zh-CN"/>
                    </a:p>
                  </a:txBody>
                  <a:tcPr anchor="ctr"/>
                </a:tc>
                <a:extLst>
                  <a:ext uri="{0D108BD9-81ED-4DB2-BD59-A6C34878D82A}">
                    <a16:rowId xmlns:a16="http://schemas.microsoft.com/office/drawing/2014/main" val="10011"/>
                  </a:ext>
                </a:extLst>
              </a:tr>
            </a:tbl>
          </a:graphicData>
        </a:graphic>
      </p:graphicFrame>
      <p:sp>
        <p:nvSpPr>
          <p:cNvPr id="16" name="日期占位符 2"/>
          <p:cNvSpPr>
            <a:spLocks noGrp="1"/>
          </p:cNvSpPr>
          <p:nvPr>
            <p:ph type="dt" sz="half" idx="10"/>
          </p:nvPr>
        </p:nvSpPr>
        <p:spPr>
          <a:xfrm>
            <a:off x="838200" y="6356350"/>
            <a:ext cx="2743200" cy="365125"/>
          </a:xfrm>
        </p:spPr>
        <p:txBody>
          <a:bodyPr/>
          <a:lstStyle/>
          <a:p>
            <a:fld id="{4DB44E30-715F-4973-8179-B4178D7E09F0}" type="datetime1">
              <a:rPr lang="zh-CN" altLang="en-US" smtClean="0">
                <a:solidFill>
                  <a:schemeClr val="bg1">
                    <a:lumMod val="50000"/>
                  </a:schemeClr>
                </a:solidFill>
              </a:rPr>
              <a:t>2024/3/25</a:t>
            </a:fld>
            <a:endParaRPr lang="zh-CN" altLang="en-US" dirty="0">
              <a:solidFill>
                <a:schemeClr val="bg1">
                  <a:lumMod val="50000"/>
                </a:schemeClr>
              </a:solidFill>
            </a:endParaRPr>
          </a:p>
        </p:txBody>
      </p:sp>
      <p:sp>
        <p:nvSpPr>
          <p:cNvPr id="17" name="页脚占位符 3"/>
          <p:cNvSpPr>
            <a:spLocks noGrp="1"/>
          </p:cNvSpPr>
          <p:nvPr>
            <p:ph type="ftr" sz="quarter" idx="11"/>
          </p:nvPr>
        </p:nvSpPr>
        <p:spPr>
          <a:xfrm>
            <a:off x="4038600" y="6356350"/>
            <a:ext cx="4114800" cy="365125"/>
          </a:xfrm>
        </p:spPr>
        <p:txBody>
          <a:bodyPr/>
          <a:lstStyle/>
          <a:p>
            <a:r>
              <a:rPr lang="zh-CN" altLang="en-US" dirty="0">
                <a:solidFill>
                  <a:schemeClr val="bg1">
                    <a:lumMod val="50000"/>
                  </a:schemeClr>
                </a:solidFill>
              </a:rPr>
              <a:t>西安电子科技大学</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33B9A5AF-BDD6-4E14-989F-CF034C94E4CA}" type="slidenum">
              <a:rPr lang="zh-CN" altLang="en-US" smtClean="0">
                <a:solidFill>
                  <a:schemeClr val="bg1">
                    <a:lumMod val="50000"/>
                  </a:schemeClr>
                </a:solidFill>
              </a:rPr>
              <a:t>9</a:t>
            </a:fld>
            <a:endParaRPr lang="zh-CN" altLang="en-US" dirty="0">
              <a:solidFill>
                <a:schemeClr val="bg1">
                  <a:lumMod val="50000"/>
                </a:schemeClr>
              </a:solidFill>
            </a:endParaRPr>
          </a:p>
        </p:txBody>
      </p:sp>
      <p:sp>
        <p:nvSpPr>
          <p:cNvPr id="45" name="标题 1"/>
          <p:cNvSpPr>
            <a:spLocks noGrp="1"/>
          </p:cNvSpPr>
          <p:nvPr>
            <p:ph type="title"/>
          </p:nvPr>
        </p:nvSpPr>
        <p:spPr>
          <a:xfrm>
            <a:off x="750379" y="528207"/>
            <a:ext cx="10515600" cy="365125"/>
          </a:xfrm>
        </p:spPr>
        <p:txBody>
          <a:bodyPr>
            <a:normAutofit fontScale="90000"/>
          </a:bodyPr>
          <a:lstStyle/>
          <a:p>
            <a:pPr algn="just" hangingPunct="0">
              <a:lnSpc>
                <a:spcPct val="130000"/>
              </a:lnSpc>
            </a:pPr>
            <a:r>
              <a:rPr lang="zh-CN" altLang="en-US" sz="2400" dirty="0">
                <a:latin typeface="Times New Roman" panose="02020603050405020304" pitchFamily="18" charset="0"/>
                <a:cs typeface="Times New Roman" panose="02020603050405020304" pitchFamily="18" charset="0"/>
              </a:rPr>
              <a:t>研究背景与现状 </a:t>
            </a:r>
            <a:endParaRPr lang="zh-CN" altLang="en-US" sz="24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1" name="文本框 10"/>
          <p:cNvSpPr txBox="1"/>
          <p:nvPr/>
        </p:nvSpPr>
        <p:spPr>
          <a:xfrm>
            <a:off x="1472664" y="2184192"/>
            <a:ext cx="10749358" cy="749821"/>
          </a:xfrm>
          <a:prstGeom prst="rect">
            <a:avLst/>
          </a:prstGeom>
          <a:noFill/>
        </p:spPr>
        <p:txBody>
          <a:bodyPr wrap="square" rtlCol="0">
            <a:spAutoFit/>
          </a:bodyPr>
          <a:lstStyle/>
          <a:p>
            <a:pPr marL="342900" indent="-342900" algn="just" hangingPunct="0">
              <a:lnSpc>
                <a:spcPct val="150000"/>
              </a:lnSpc>
              <a:buFont typeface="Wingdings" panose="05000000000000000000" pitchFamily="2" charset="2"/>
              <a:buChar char="Ø"/>
            </a:pP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网络知识可以被集成到现有的算法或者</a:t>
            </a:r>
            <a:r>
              <a:rPr lang="zh-CN" altLang="zh-CN" sz="1600" dirty="0">
                <a:effectLst/>
                <a:ea typeface="宋体" panose="02010600030101010101" pitchFamily="2" charset="-122"/>
                <a:cs typeface="Times New Roman" panose="02020603050405020304" pitchFamily="18" charset="0"/>
              </a:rPr>
              <a:t>网</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络架构中以提升网络的可解释性、可靠性、准确性等。</a:t>
            </a:r>
            <a:endPar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hangingPunct="0">
              <a:lnSpc>
                <a:spcPct val="130000"/>
              </a:lnSpc>
            </a:pPr>
            <a:endParaRPr lang="en-US" altLang="zh-CN" sz="16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p:cNvSpPr txBox="1"/>
          <p:nvPr/>
        </p:nvSpPr>
        <p:spPr>
          <a:xfrm>
            <a:off x="5978688" y="1701659"/>
            <a:ext cx="4420971" cy="403957"/>
          </a:xfrm>
          <a:prstGeom prst="rect">
            <a:avLst/>
          </a:prstGeom>
          <a:noFill/>
        </p:spPr>
        <p:txBody>
          <a:bodyPr wrap="square">
            <a:spAutoFit/>
          </a:bodyPr>
          <a:lstStyle/>
          <a:p>
            <a:pPr marL="342900" indent="-342900" hangingPunct="0">
              <a:lnSpc>
                <a:spcPct val="150000"/>
              </a:lnSpc>
              <a:buFont typeface="Wingdings" panose="05000000000000000000" pitchFamily="2" charset="2"/>
              <a:buChar char="Ø"/>
            </a:pPr>
            <a:r>
              <a:rPr lang="zh-CN" altLang="zh-CN" sz="1600" b="1"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基于</a:t>
            </a:r>
            <a:r>
              <a:rPr lang="zh-CN" altLang="en-US" sz="1600" b="1"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数据</a:t>
            </a:r>
            <a:r>
              <a:rPr lang="zh-CN" altLang="zh-CN" sz="1600" b="1"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驱动</a:t>
            </a:r>
            <a:r>
              <a:rPr lang="en-US" altLang="zh-CN" sz="16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16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zh-CN" sz="16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不具有可解释性和说明性</a:t>
            </a:r>
            <a:endParaRPr lang="en-US" altLang="zh-CN" sz="16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14" name="文本框 13"/>
          <p:cNvSpPr txBox="1"/>
          <p:nvPr/>
        </p:nvSpPr>
        <p:spPr>
          <a:xfrm>
            <a:off x="468853" y="1111465"/>
            <a:ext cx="4779141" cy="417165"/>
          </a:xfrm>
          <a:prstGeom prst="rect">
            <a:avLst/>
          </a:prstGeom>
          <a:noFill/>
        </p:spPr>
        <p:txBody>
          <a:bodyPr wrap="square" rtlCol="0">
            <a:spAutoFit/>
          </a:bodyPr>
          <a:lstStyle/>
          <a:p>
            <a:pPr algn="just" hangingPunct="0">
              <a:lnSpc>
                <a:spcPct val="130000"/>
              </a:lnSpc>
            </a:pPr>
            <a:r>
              <a:rPr lang="en-US" altLang="zh-CN" b="1" spc="100" dirty="0">
                <a:latin typeface="Times New Roman" panose="02020603050405020304" pitchFamily="18" charset="0"/>
                <a:ea typeface="思源宋体 Heavy" panose="02020900000000000000"/>
                <a:cs typeface="Times New Roman" panose="02020603050405020304" pitchFamily="18" charset="0"/>
              </a:rPr>
              <a:t>1.3 </a:t>
            </a:r>
            <a:r>
              <a:rPr lang="zh-CN" altLang="en-US" b="1" spc="100" dirty="0">
                <a:latin typeface="Times New Roman" panose="02020603050405020304" pitchFamily="18" charset="0"/>
                <a:ea typeface="思源宋体 Heavy" panose="02020900000000000000"/>
                <a:cs typeface="Times New Roman" panose="02020603050405020304" pitchFamily="18" charset="0"/>
              </a:rPr>
              <a:t>知识驱动学习方法</a:t>
            </a:r>
          </a:p>
        </p:txBody>
      </p:sp>
      <p:grpSp>
        <p:nvGrpSpPr>
          <p:cNvPr id="15" name="组合 14"/>
          <p:cNvGrpSpPr/>
          <p:nvPr/>
        </p:nvGrpSpPr>
        <p:grpSpPr>
          <a:xfrm>
            <a:off x="1551398" y="2592955"/>
            <a:ext cx="8848261" cy="2010787"/>
            <a:chOff x="3296093" y="3693214"/>
            <a:chExt cx="8057707" cy="2255454"/>
          </a:xfrm>
        </p:grpSpPr>
        <p:sp>
          <p:nvSpPr>
            <p:cNvPr id="16" name="矩形 15"/>
            <p:cNvSpPr/>
            <p:nvPr/>
          </p:nvSpPr>
          <p:spPr>
            <a:xfrm>
              <a:off x="3296093" y="3693214"/>
              <a:ext cx="8057707" cy="218872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900">
                <a:solidFill>
                  <a:prstClr val="white"/>
                </a:solidFill>
              </a:endParaRPr>
            </a:p>
          </p:txBody>
        </p:sp>
        <p:sp>
          <p:nvSpPr>
            <p:cNvPr id="17" name="矩形 16"/>
            <p:cNvSpPr/>
            <p:nvPr/>
          </p:nvSpPr>
          <p:spPr>
            <a:xfrm>
              <a:off x="5420888" y="3842661"/>
              <a:ext cx="3765642" cy="1921707"/>
            </a:xfrm>
            <a:prstGeom prst="rect">
              <a:avLst/>
            </a:prstGeom>
            <a:noFill/>
            <a:ln w="190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400">
                <a:solidFill>
                  <a:prstClr val="white"/>
                </a:solidFill>
                <a:latin typeface="微软雅黑" panose="020B0503020204020204" pitchFamily="34" charset="-122"/>
                <a:ea typeface="微软雅黑" panose="020B0503020204020204" pitchFamily="34" charset="-122"/>
              </a:endParaRPr>
            </a:p>
          </p:txBody>
        </p:sp>
        <p:cxnSp>
          <p:nvCxnSpPr>
            <p:cNvPr id="18" name="直接箭头连接符 17"/>
            <p:cNvCxnSpPr/>
            <p:nvPr/>
          </p:nvCxnSpPr>
          <p:spPr>
            <a:xfrm>
              <a:off x="9186530" y="5061925"/>
              <a:ext cx="562337" cy="0"/>
            </a:xfrm>
            <a:prstGeom prst="straightConnector1">
              <a:avLst/>
            </a:prstGeom>
            <a:ln w="57150">
              <a:solidFill>
                <a:srgbClr val="C00000"/>
              </a:solidFill>
              <a:prstDash val="solid"/>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p:nvPr/>
          </p:nvCxnSpPr>
          <p:spPr>
            <a:xfrm>
              <a:off x="9186530" y="4497440"/>
              <a:ext cx="562337" cy="0"/>
            </a:xfrm>
            <a:prstGeom prst="straightConnector1">
              <a:avLst/>
            </a:prstGeom>
            <a:ln w="57150">
              <a:solidFill>
                <a:schemeClr val="bg2">
                  <a:lumMod val="25000"/>
                </a:schemeClr>
              </a:solidFill>
              <a:tailEnd type="triangle"/>
            </a:ln>
          </p:spPr>
          <p:style>
            <a:lnRef idx="1">
              <a:schemeClr val="dk1"/>
            </a:lnRef>
            <a:fillRef idx="0">
              <a:schemeClr val="dk1"/>
            </a:fillRef>
            <a:effectRef idx="0">
              <a:schemeClr val="dk1"/>
            </a:effectRef>
            <a:fontRef idx="minor">
              <a:schemeClr val="tx1"/>
            </a:fontRef>
          </p:style>
        </p:cxnSp>
        <p:sp>
          <p:nvSpPr>
            <p:cNvPr id="20" name="矩形 19"/>
            <p:cNvSpPr/>
            <p:nvPr/>
          </p:nvSpPr>
          <p:spPr>
            <a:xfrm>
              <a:off x="3463920" y="4008179"/>
              <a:ext cx="1301297" cy="351160"/>
            </a:xfrm>
            <a:prstGeom prst="rect">
              <a:avLst/>
            </a:prstGeom>
            <a:solidFill>
              <a:schemeClr val="bg2">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defRPr/>
              </a:pPr>
              <a:r>
                <a:rPr lang="zh-CN" altLang="en-US" sz="1400" dirty="0">
                  <a:solidFill>
                    <a:prstClr val="black"/>
                  </a:solidFill>
                  <a:latin typeface="微软雅黑" panose="020B0503020204020204" pitchFamily="34" charset="-122"/>
                  <a:ea typeface="微软雅黑" panose="020B0503020204020204" pitchFamily="34" charset="-122"/>
                </a:rPr>
                <a:t>网络数据</a:t>
              </a:r>
            </a:p>
          </p:txBody>
        </p:sp>
        <p:sp>
          <p:nvSpPr>
            <p:cNvPr id="21" name="矩形 20"/>
            <p:cNvSpPr/>
            <p:nvPr/>
          </p:nvSpPr>
          <p:spPr>
            <a:xfrm>
              <a:off x="3463919" y="4553510"/>
              <a:ext cx="1368710" cy="121725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defRPr/>
              </a:pPr>
              <a:r>
                <a:rPr lang="zh-CN" altLang="en-US" sz="1400" b="1" dirty="0">
                  <a:solidFill>
                    <a:prstClr val="black"/>
                  </a:solidFill>
                  <a:latin typeface="微软雅黑" panose="020B0503020204020204" pitchFamily="34" charset="-122"/>
                  <a:ea typeface="微软雅黑" panose="020B0503020204020204" pitchFamily="34" charset="-122"/>
                </a:rPr>
                <a:t>先验</a:t>
              </a:r>
              <a:endParaRPr lang="en-US" altLang="zh-CN" sz="1400" b="1" dirty="0">
                <a:solidFill>
                  <a:prstClr val="black"/>
                </a:solidFill>
                <a:latin typeface="微软雅黑" panose="020B0503020204020204" pitchFamily="34" charset="-122"/>
                <a:ea typeface="微软雅黑" panose="020B0503020204020204" pitchFamily="34" charset="-122"/>
              </a:endParaRPr>
            </a:p>
            <a:p>
              <a:pPr algn="ctr">
                <a:defRPr/>
              </a:pPr>
              <a:r>
                <a:rPr lang="zh-CN" altLang="en-US" sz="1400" b="1" dirty="0">
                  <a:solidFill>
                    <a:prstClr val="black"/>
                  </a:solidFill>
                  <a:latin typeface="微软雅黑" panose="020B0503020204020204" pitchFamily="34" charset="-122"/>
                  <a:ea typeface="微软雅黑" panose="020B0503020204020204" pitchFamily="34" charset="-122"/>
                </a:rPr>
                <a:t>网络知识</a:t>
              </a:r>
              <a:endParaRPr lang="en-US" altLang="zh-CN" sz="1400" b="1" dirty="0">
                <a:solidFill>
                  <a:prstClr val="black"/>
                </a:solidFill>
                <a:latin typeface="微软雅黑" panose="020B0503020204020204" pitchFamily="34" charset="-122"/>
                <a:ea typeface="微软雅黑" panose="020B0503020204020204" pitchFamily="34" charset="-122"/>
              </a:endParaRPr>
            </a:p>
            <a:p>
              <a:pPr algn="ctr">
                <a:defRPr/>
              </a:pPr>
              <a:r>
                <a:rPr lang="zh-CN" altLang="en-US" sz="1400" dirty="0">
                  <a:solidFill>
                    <a:prstClr val="black"/>
                  </a:solidFill>
                  <a:latin typeface="微软雅黑" panose="020B0503020204020204" pitchFamily="34" charset="-122"/>
                  <a:ea typeface="微软雅黑" panose="020B0503020204020204" pitchFamily="34" charset="-122"/>
                </a:rPr>
                <a:t>（网络拓扑知识、理论算法知识）</a:t>
              </a:r>
            </a:p>
          </p:txBody>
        </p:sp>
        <p:sp>
          <p:nvSpPr>
            <p:cNvPr id="22" name="矩形: 圆角 21"/>
            <p:cNvSpPr/>
            <p:nvPr/>
          </p:nvSpPr>
          <p:spPr>
            <a:xfrm>
              <a:off x="7417093" y="4751084"/>
              <a:ext cx="1644159" cy="33398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神经网络结构设计</a:t>
              </a:r>
              <a:endParaRPr lang="en-US" altLang="zh-CN"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22"/>
            <p:cNvSpPr/>
            <p:nvPr/>
          </p:nvSpPr>
          <p:spPr>
            <a:xfrm>
              <a:off x="5745705" y="3930910"/>
              <a:ext cx="3049611" cy="9106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defRPr/>
              </a:pPr>
              <a:r>
                <a:rPr lang="zh-CN" altLang="en-US"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深度学习流程</a:t>
              </a:r>
              <a:endParaRPr lang="zh-CN" altLang="en-US" sz="1400" dirty="0">
                <a:solidFill>
                  <a:srgbClr val="5B9BD5"/>
                </a:solidFill>
                <a:latin typeface="微软雅黑" panose="020B0503020204020204" pitchFamily="34" charset="-122"/>
                <a:ea typeface="微软雅黑" panose="020B0503020204020204" pitchFamily="34" charset="-122"/>
              </a:endParaRPr>
            </a:p>
          </p:txBody>
        </p:sp>
        <p:sp>
          <p:nvSpPr>
            <p:cNvPr id="24" name="矩形: 圆角 23"/>
            <p:cNvSpPr/>
            <p:nvPr/>
          </p:nvSpPr>
          <p:spPr>
            <a:xfrm>
              <a:off x="7417095" y="4212241"/>
              <a:ext cx="1656472" cy="32810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训练数据筛选</a:t>
              </a:r>
            </a:p>
          </p:txBody>
        </p:sp>
        <p:sp>
          <p:nvSpPr>
            <p:cNvPr id="26" name="矩形: 圆角 25"/>
            <p:cNvSpPr/>
            <p:nvPr/>
          </p:nvSpPr>
          <p:spPr>
            <a:xfrm>
              <a:off x="7412751" y="5262575"/>
              <a:ext cx="1644159" cy="32810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学习算法定制</a:t>
              </a:r>
            </a:p>
          </p:txBody>
        </p:sp>
        <p:sp>
          <p:nvSpPr>
            <p:cNvPr id="27" name="矩形: 圆角 26"/>
            <p:cNvSpPr/>
            <p:nvPr/>
          </p:nvSpPr>
          <p:spPr>
            <a:xfrm>
              <a:off x="5655193" y="4157823"/>
              <a:ext cx="1379604" cy="1502502"/>
            </a:xfrm>
            <a:prstGeom prst="roundRect">
              <a:avLst>
                <a:gd name="adj" fmla="val 5455"/>
              </a:avLst>
            </a:prstGeom>
            <a:solidFill>
              <a:schemeClr val="accent3">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defRPr/>
              </a:pPr>
              <a:endParaRPr lang="zh-CN" altLang="en-US"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矩形 27"/>
            <p:cNvSpPr/>
            <p:nvPr/>
          </p:nvSpPr>
          <p:spPr>
            <a:xfrm>
              <a:off x="5641284" y="4268972"/>
              <a:ext cx="369781" cy="1245536"/>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defRPr/>
              </a:pPr>
              <a:r>
                <a:rPr lang="zh-CN" altLang="en-US" sz="14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合理的知识表征</a:t>
              </a:r>
              <a:endParaRPr lang="zh-CN" altLang="en-US" sz="1400" dirty="0">
                <a:solidFill>
                  <a:srgbClr val="5B9BD5"/>
                </a:solidFill>
                <a:latin typeface="微软雅黑" panose="020B0503020204020204" pitchFamily="34" charset="-122"/>
                <a:ea typeface="微软雅黑" panose="020B0503020204020204" pitchFamily="34" charset="-122"/>
              </a:endParaRPr>
            </a:p>
          </p:txBody>
        </p:sp>
        <p:sp>
          <p:nvSpPr>
            <p:cNvPr id="29" name="矩形: 圆角 28"/>
            <p:cNvSpPr/>
            <p:nvPr/>
          </p:nvSpPr>
          <p:spPr>
            <a:xfrm>
              <a:off x="6005931" y="4282361"/>
              <a:ext cx="942841" cy="257533"/>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defRPr/>
              </a:pPr>
              <a:r>
                <a:rPr lang="zh-CN" altLang="en-US"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知识图谱</a:t>
              </a:r>
            </a:p>
          </p:txBody>
        </p:sp>
        <p:sp>
          <p:nvSpPr>
            <p:cNvPr id="30" name="矩形: 圆角 29"/>
            <p:cNvSpPr/>
            <p:nvPr/>
          </p:nvSpPr>
          <p:spPr>
            <a:xfrm>
              <a:off x="6008499" y="4691070"/>
              <a:ext cx="969878" cy="257533"/>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defRPr/>
              </a:pPr>
              <a:r>
                <a:rPr lang="zh-CN" altLang="en-US"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迭代算法</a:t>
              </a:r>
            </a:p>
          </p:txBody>
        </p:sp>
        <p:sp>
          <p:nvSpPr>
            <p:cNvPr id="31" name="矩形: 圆角 30"/>
            <p:cNvSpPr/>
            <p:nvPr/>
          </p:nvSpPr>
          <p:spPr>
            <a:xfrm>
              <a:off x="6002723" y="5091381"/>
              <a:ext cx="957264" cy="257533"/>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defRPr/>
              </a:pPr>
              <a:r>
                <a:rPr lang="zh-CN" altLang="en-US"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概率关系</a:t>
              </a:r>
            </a:p>
          </p:txBody>
        </p:sp>
        <p:cxnSp>
          <p:nvCxnSpPr>
            <p:cNvPr id="32" name="直接箭头连接符 31"/>
            <p:cNvCxnSpPr>
              <a:stCxn id="20" idx="3"/>
            </p:cNvCxnSpPr>
            <p:nvPr/>
          </p:nvCxnSpPr>
          <p:spPr>
            <a:xfrm>
              <a:off x="4765217" y="4183759"/>
              <a:ext cx="652853" cy="0"/>
            </a:xfrm>
            <a:prstGeom prst="straightConnector1">
              <a:avLst/>
            </a:prstGeom>
            <a:ln w="57150">
              <a:solidFill>
                <a:schemeClr val="bg2">
                  <a:lumMod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p:cNvCxnSpPr>
              <a:stCxn id="21" idx="3"/>
            </p:cNvCxnSpPr>
            <p:nvPr/>
          </p:nvCxnSpPr>
          <p:spPr>
            <a:xfrm>
              <a:off x="4832629" y="5162139"/>
              <a:ext cx="574349" cy="0"/>
            </a:xfrm>
            <a:prstGeom prst="straightConnector1">
              <a:avLst/>
            </a:prstGeom>
            <a:ln w="57150">
              <a:solidFill>
                <a:srgbClr val="C00000"/>
              </a:solidFill>
              <a:prstDash val="solid"/>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p:cNvCxnSpPr>
              <a:endCxn id="24" idx="1"/>
            </p:cNvCxnSpPr>
            <p:nvPr/>
          </p:nvCxnSpPr>
          <p:spPr>
            <a:xfrm>
              <a:off x="7034797" y="4376293"/>
              <a:ext cx="382298" cy="0"/>
            </a:xfrm>
            <a:prstGeom prst="straightConnector1">
              <a:avLst/>
            </a:prstGeom>
            <a:ln w="5715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a:stCxn id="27" idx="3"/>
            </p:cNvCxnSpPr>
            <p:nvPr/>
          </p:nvCxnSpPr>
          <p:spPr>
            <a:xfrm>
              <a:off x="7034797" y="4909074"/>
              <a:ext cx="382298" cy="0"/>
            </a:xfrm>
            <a:prstGeom prst="straightConnector1">
              <a:avLst/>
            </a:prstGeom>
            <a:ln w="5715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p:cNvCxnSpPr/>
            <p:nvPr/>
          </p:nvCxnSpPr>
          <p:spPr>
            <a:xfrm>
              <a:off x="7034797" y="5437266"/>
              <a:ext cx="377956" cy="0"/>
            </a:xfrm>
            <a:prstGeom prst="straightConnector1">
              <a:avLst/>
            </a:prstGeom>
            <a:ln w="5715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p:nvPr/>
          </p:nvCxnSpPr>
          <p:spPr>
            <a:xfrm>
              <a:off x="8323630" y="4540345"/>
              <a:ext cx="0" cy="199403"/>
            </a:xfrm>
            <a:prstGeom prst="straightConnector1">
              <a:avLst/>
            </a:prstGeom>
            <a:ln w="5715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p:cNvCxnSpPr/>
            <p:nvPr/>
          </p:nvCxnSpPr>
          <p:spPr>
            <a:xfrm>
              <a:off x="7897696" y="5073733"/>
              <a:ext cx="0" cy="199403"/>
            </a:xfrm>
            <a:prstGeom prst="straightConnector1">
              <a:avLst/>
            </a:prstGeom>
            <a:ln w="57150">
              <a:solidFill>
                <a:schemeClr val="bg2">
                  <a:lumMod val="25000"/>
                </a:schemeClr>
              </a:solidFill>
              <a:tailEnd type="triangle"/>
            </a:ln>
          </p:spPr>
          <p:style>
            <a:lnRef idx="1">
              <a:schemeClr val="dk1"/>
            </a:lnRef>
            <a:fillRef idx="0">
              <a:schemeClr val="dk1"/>
            </a:fillRef>
            <a:effectRef idx="0">
              <a:schemeClr val="dk1"/>
            </a:effectRef>
            <a:fontRef idx="minor">
              <a:schemeClr val="tx1"/>
            </a:fontRef>
          </p:style>
        </p:cxnSp>
        <p:sp>
          <p:nvSpPr>
            <p:cNvPr id="40" name="矩形 39"/>
            <p:cNvSpPr/>
            <p:nvPr/>
          </p:nvSpPr>
          <p:spPr>
            <a:xfrm>
              <a:off x="9739263" y="4206906"/>
              <a:ext cx="1526715" cy="10154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defRPr/>
              </a:pPr>
              <a:r>
                <a:rPr lang="zh-CN" altLang="en-US" sz="1400" b="1" dirty="0">
                  <a:solidFill>
                    <a:prstClr val="black"/>
                  </a:solidFill>
                  <a:latin typeface="微软雅黑" panose="020B0503020204020204" pitchFamily="34" charset="-122"/>
                  <a:ea typeface="微软雅黑" panose="020B0503020204020204" pitchFamily="34" charset="-122"/>
                </a:rPr>
                <a:t>知识驱动</a:t>
              </a:r>
              <a:endParaRPr lang="en-US" altLang="zh-CN" sz="1400" b="1" dirty="0">
                <a:solidFill>
                  <a:prstClr val="black"/>
                </a:solidFill>
                <a:latin typeface="微软雅黑" panose="020B0503020204020204" pitchFamily="34" charset="-122"/>
                <a:ea typeface="微软雅黑" panose="020B0503020204020204" pitchFamily="34" charset="-122"/>
              </a:endParaRPr>
            </a:p>
            <a:p>
              <a:pPr algn="ctr">
                <a:defRPr/>
              </a:pPr>
              <a:r>
                <a:rPr lang="zh-CN" altLang="en-US" sz="1400" dirty="0">
                  <a:solidFill>
                    <a:prstClr val="black"/>
                  </a:solidFill>
                  <a:latin typeface="微软雅黑" panose="020B0503020204020204" pitchFamily="34" charset="-122"/>
                  <a:ea typeface="微软雅黑" panose="020B0503020204020204" pitchFamily="34" charset="-122"/>
                </a:rPr>
                <a:t>的无线网络优化</a:t>
              </a:r>
              <a:endParaRPr lang="zh-CN" altLang="en-US" sz="1400" dirty="0">
                <a:solidFill>
                  <a:prstClr val="white"/>
                </a:solidFill>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9541844" y="5464416"/>
              <a:ext cx="639241" cy="0"/>
            </a:xfrm>
            <a:prstGeom prst="line">
              <a:avLst/>
            </a:prstGeom>
            <a:ln w="57150">
              <a:solidFill>
                <a:schemeClr val="bg2">
                  <a:lumMod val="25000"/>
                </a:schemeClr>
              </a:solidFill>
              <a:headEnd type="none"/>
              <a:tailEnd type="triangle"/>
            </a:ln>
          </p:spPr>
          <p:style>
            <a:lnRef idx="1">
              <a:schemeClr val="dk1"/>
            </a:lnRef>
            <a:fillRef idx="0">
              <a:schemeClr val="dk1"/>
            </a:fillRef>
            <a:effectRef idx="0">
              <a:schemeClr val="dk1"/>
            </a:effectRef>
            <a:fontRef idx="minor">
              <a:schemeClr val="tx1"/>
            </a:fontRef>
          </p:style>
        </p:cxnSp>
        <p:sp>
          <p:nvSpPr>
            <p:cNvPr id="42" name="文本框 41"/>
            <p:cNvSpPr txBox="1"/>
            <p:nvPr/>
          </p:nvSpPr>
          <p:spPr>
            <a:xfrm>
              <a:off x="10241314" y="5310527"/>
              <a:ext cx="902811" cy="307777"/>
            </a:xfrm>
            <a:prstGeom prst="rect">
              <a:avLst/>
            </a:prstGeom>
            <a:noFill/>
          </p:spPr>
          <p:txBody>
            <a:bodyPr wrap="none" rtlCol="0">
              <a:spAutoFit/>
            </a:bodyPr>
            <a:lstStyle/>
            <a:p>
              <a:pPr>
                <a:defRPr/>
              </a:pPr>
              <a:r>
                <a:rPr lang="zh-CN" altLang="en-US" sz="1400" dirty="0">
                  <a:solidFill>
                    <a:prstClr val="black"/>
                  </a:solidFill>
                  <a:latin typeface="微软雅黑" panose="020B0503020204020204" pitchFamily="34" charset="-122"/>
                  <a:ea typeface="微软雅黑" panose="020B0503020204020204" pitchFamily="34" charset="-122"/>
                </a:rPr>
                <a:t>数据驱动</a:t>
              </a:r>
            </a:p>
          </p:txBody>
        </p:sp>
        <p:cxnSp>
          <p:nvCxnSpPr>
            <p:cNvPr id="43" name="直接连接符 42"/>
            <p:cNvCxnSpPr/>
            <p:nvPr/>
          </p:nvCxnSpPr>
          <p:spPr>
            <a:xfrm>
              <a:off x="9541844" y="5763578"/>
              <a:ext cx="664361" cy="0"/>
            </a:xfrm>
            <a:prstGeom prst="line">
              <a:avLst/>
            </a:prstGeom>
            <a:ln w="57150">
              <a:solidFill>
                <a:srgbClr val="C00000"/>
              </a:solidFill>
              <a:prstDash val="solid"/>
              <a:tailEnd type="triangle"/>
            </a:ln>
          </p:spPr>
          <p:style>
            <a:lnRef idx="1">
              <a:schemeClr val="dk1"/>
            </a:lnRef>
            <a:fillRef idx="0">
              <a:schemeClr val="dk1"/>
            </a:fillRef>
            <a:effectRef idx="0">
              <a:schemeClr val="dk1"/>
            </a:effectRef>
            <a:fontRef idx="minor">
              <a:schemeClr val="tx1"/>
            </a:fontRef>
          </p:style>
        </p:cxnSp>
        <p:sp>
          <p:nvSpPr>
            <p:cNvPr id="44" name="文本框 43"/>
            <p:cNvSpPr txBox="1"/>
            <p:nvPr/>
          </p:nvSpPr>
          <p:spPr>
            <a:xfrm>
              <a:off x="10258739" y="5640891"/>
              <a:ext cx="902811" cy="307777"/>
            </a:xfrm>
            <a:prstGeom prst="rect">
              <a:avLst/>
            </a:prstGeom>
            <a:noFill/>
          </p:spPr>
          <p:txBody>
            <a:bodyPr wrap="square" rtlCol="0">
              <a:spAutoFit/>
            </a:bodyPr>
            <a:lstStyle/>
            <a:p>
              <a:pPr>
                <a:defRPr/>
              </a:pPr>
              <a:r>
                <a:rPr lang="zh-CN" altLang="en-US" sz="1400" dirty="0">
                  <a:solidFill>
                    <a:prstClr val="black"/>
                  </a:solidFill>
                  <a:latin typeface="微软雅黑" panose="020B0503020204020204" pitchFamily="34" charset="-122"/>
                  <a:ea typeface="微软雅黑" panose="020B0503020204020204" pitchFamily="34" charset="-122"/>
                </a:rPr>
                <a:t>知识驱动</a:t>
              </a:r>
            </a:p>
          </p:txBody>
        </p:sp>
        <p:sp>
          <p:nvSpPr>
            <p:cNvPr id="46" name="文本框 45"/>
            <p:cNvSpPr txBox="1"/>
            <p:nvPr/>
          </p:nvSpPr>
          <p:spPr>
            <a:xfrm>
              <a:off x="6207926" y="5219789"/>
              <a:ext cx="330540" cy="307777"/>
            </a:xfrm>
            <a:prstGeom prst="rect">
              <a:avLst/>
            </a:prstGeom>
            <a:noFill/>
          </p:spPr>
          <p:txBody>
            <a:bodyPr wrap="none" rtlCol="0">
              <a:spAutoFit/>
            </a:bodyPr>
            <a:lstStyle/>
            <a:p>
              <a:pPr>
                <a:defRPr/>
              </a:pPr>
              <a:r>
                <a:rPr lang="en-US" altLang="zh-CN" sz="1400" dirty="0">
                  <a:solidFill>
                    <a:prstClr val="black"/>
                  </a:solidFill>
                  <a:latin typeface="微软雅黑" panose="020B0503020204020204" pitchFamily="34" charset="-122"/>
                  <a:ea typeface="微软雅黑" panose="020B0503020204020204" pitchFamily="34" charset="-122"/>
                </a:rPr>
                <a:t>…</a:t>
              </a:r>
              <a:endParaRPr lang="zh-CN" altLang="en-US" sz="1400" dirty="0">
                <a:solidFill>
                  <a:prstClr val="black"/>
                </a:solidFill>
                <a:latin typeface="微软雅黑" panose="020B0503020204020204" pitchFamily="34" charset="-122"/>
                <a:ea typeface="微软雅黑" panose="020B0503020204020204" pitchFamily="34" charset="-122"/>
              </a:endParaRPr>
            </a:p>
          </p:txBody>
        </p:sp>
        <p:cxnSp>
          <p:nvCxnSpPr>
            <p:cNvPr id="47" name="直接箭头连接符 46"/>
            <p:cNvCxnSpPr/>
            <p:nvPr/>
          </p:nvCxnSpPr>
          <p:spPr>
            <a:xfrm>
              <a:off x="7897696" y="4539894"/>
              <a:ext cx="0" cy="199403"/>
            </a:xfrm>
            <a:prstGeom prst="straightConnector1">
              <a:avLst/>
            </a:prstGeom>
            <a:ln w="57150">
              <a:solidFill>
                <a:schemeClr val="bg2">
                  <a:lumMod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48" name="直接箭头连接符 47"/>
            <p:cNvCxnSpPr/>
            <p:nvPr/>
          </p:nvCxnSpPr>
          <p:spPr>
            <a:xfrm>
              <a:off x="8323630" y="5073733"/>
              <a:ext cx="0" cy="199403"/>
            </a:xfrm>
            <a:prstGeom prst="straightConnector1">
              <a:avLst/>
            </a:prstGeom>
            <a:ln w="57150">
              <a:solidFill>
                <a:srgbClr val="C00000"/>
              </a:solidFill>
              <a:tailEnd type="triangle"/>
            </a:ln>
          </p:spPr>
          <p:style>
            <a:lnRef idx="1">
              <a:schemeClr val="dk1"/>
            </a:lnRef>
            <a:fillRef idx="0">
              <a:schemeClr val="dk1"/>
            </a:fillRef>
            <a:effectRef idx="0">
              <a:schemeClr val="dk1"/>
            </a:effectRef>
            <a:fontRef idx="minor">
              <a:schemeClr val="tx1"/>
            </a:fontRef>
          </p:style>
        </p:cxnSp>
      </p:grpSp>
      <p:sp>
        <p:nvSpPr>
          <p:cNvPr id="49" name="文本框 48"/>
          <p:cNvSpPr txBox="1"/>
          <p:nvPr/>
        </p:nvSpPr>
        <p:spPr>
          <a:xfrm>
            <a:off x="1469504" y="1694183"/>
            <a:ext cx="4506024" cy="415498"/>
          </a:xfrm>
          <a:prstGeom prst="rect">
            <a:avLst/>
          </a:prstGeom>
          <a:noFill/>
        </p:spPr>
        <p:txBody>
          <a:bodyPr wrap="square">
            <a:spAutoFit/>
          </a:bodyPr>
          <a:lstStyle/>
          <a:p>
            <a:pPr marL="342900" indent="-342900" algn="just" hangingPunct="0">
              <a:lnSpc>
                <a:spcPct val="150000"/>
              </a:lnSpc>
              <a:buFont typeface="Wingdings" panose="05000000000000000000" pitchFamily="2" charset="2"/>
              <a:buChar char="Ø"/>
            </a:pPr>
            <a:r>
              <a:rPr lang="zh-CN" altLang="en-US" sz="1600" b="1" kern="100" dirty="0">
                <a:latin typeface="宋体" panose="02010600030101010101" pitchFamily="2" charset="-122"/>
                <a:ea typeface="宋体" panose="02010600030101010101" pitchFamily="2" charset="-122"/>
                <a:cs typeface="Times New Roman" panose="02020603050405020304" pitchFamily="18" charset="0"/>
              </a:rPr>
              <a:t>纯</a:t>
            </a:r>
            <a:r>
              <a:rPr lang="zh-CN" altLang="en-US" sz="1600" b="1" kern="100" dirty="0">
                <a:effectLst/>
                <a:latin typeface="宋体" panose="02010600030101010101" pitchFamily="2" charset="-122"/>
                <a:ea typeface="宋体" panose="02010600030101010101" pitchFamily="2" charset="-122"/>
                <a:cs typeface="Times New Roman" panose="02020603050405020304" pitchFamily="18" charset="0"/>
              </a:rPr>
              <a:t>模型</a:t>
            </a:r>
            <a:r>
              <a:rPr lang="zh-CN" altLang="zh-CN" sz="1600" b="1" kern="100" dirty="0">
                <a:effectLst/>
                <a:latin typeface="宋体" panose="02010600030101010101" pitchFamily="2" charset="-122"/>
                <a:ea typeface="宋体" panose="02010600030101010101" pitchFamily="2" charset="-122"/>
                <a:cs typeface="Times New Roman" panose="02020603050405020304" pitchFamily="18" charset="0"/>
              </a:rPr>
              <a:t>驱动</a:t>
            </a:r>
            <a:r>
              <a:rPr lang="en-US" altLang="zh-CN" sz="1600" b="1"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16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难以精准捕捉网络的多维特征</a:t>
            </a:r>
            <a:endParaRPr lang="zh-CN" altLang="en-US" sz="1600" spc="100" dirty="0">
              <a:solidFill>
                <a:schemeClr val="accent4">
                  <a:lumMod val="20000"/>
                  <a:lumOff val="80000"/>
                </a:schemeClr>
              </a:solidFill>
              <a:latin typeface="思源黑体 CN Normal" panose="020B0400000000000000" pitchFamily="34" charset="-122"/>
              <a:ea typeface="思源黑体 CN Normal" panose="020B0400000000000000" pitchFamily="34" charset="-122"/>
            </a:endParaRPr>
          </a:p>
        </p:txBody>
      </p:sp>
      <p:sp>
        <p:nvSpPr>
          <p:cNvPr id="51" name="文本框 50"/>
          <p:cNvSpPr txBox="1"/>
          <p:nvPr/>
        </p:nvSpPr>
        <p:spPr>
          <a:xfrm>
            <a:off x="399673" y="1680246"/>
            <a:ext cx="1073515" cy="584775"/>
          </a:xfrm>
          <a:prstGeom prst="rect">
            <a:avLst/>
          </a:prstGeom>
          <a:noFill/>
        </p:spPr>
        <p:txBody>
          <a:bodyPr wrap="square">
            <a:spAutoFit/>
          </a:bodyPr>
          <a:lstStyle/>
          <a:p>
            <a:pPr algn="ctr" hangingPunct="0"/>
            <a:r>
              <a:rPr lang="zh-CN" altLang="en-US" sz="1600" b="1" kern="100" dirty="0">
                <a:latin typeface="宋体" panose="02010600030101010101" pitchFamily="2" charset="-122"/>
                <a:ea typeface="宋体" panose="02010600030101010101" pitchFamily="2" charset="-122"/>
                <a:cs typeface="Times New Roman" panose="02020603050405020304" pitchFamily="18" charset="0"/>
              </a:rPr>
              <a:t>传统优化方法</a:t>
            </a:r>
            <a:endParaRPr lang="zh-CN" altLang="en-US" sz="1600" spc="100" dirty="0">
              <a:solidFill>
                <a:schemeClr val="accent4">
                  <a:lumMod val="20000"/>
                  <a:lumOff val="80000"/>
                </a:schemeClr>
              </a:solidFill>
              <a:latin typeface="思源黑体 CN Normal" panose="020B0400000000000000" pitchFamily="34" charset="-122"/>
              <a:ea typeface="思源黑体 CN Normal" panose="020B0400000000000000" pitchFamily="34" charset="-122"/>
            </a:endParaRPr>
          </a:p>
        </p:txBody>
      </p:sp>
      <p:sp>
        <p:nvSpPr>
          <p:cNvPr id="52" name="文本框 51"/>
          <p:cNvSpPr txBox="1"/>
          <p:nvPr/>
        </p:nvSpPr>
        <p:spPr>
          <a:xfrm>
            <a:off x="399673" y="2216561"/>
            <a:ext cx="1041750" cy="584775"/>
          </a:xfrm>
          <a:prstGeom prst="rect">
            <a:avLst/>
          </a:prstGeom>
          <a:noFill/>
        </p:spPr>
        <p:txBody>
          <a:bodyPr wrap="square">
            <a:spAutoFit/>
          </a:bodyPr>
          <a:lstStyle/>
          <a:p>
            <a:pPr algn="ctr" hangingPunct="0"/>
            <a:r>
              <a:rPr lang="zh-CN" altLang="en-US" sz="1600" b="1" kern="100" dirty="0">
                <a:latin typeface="宋体" panose="02010600030101010101" pitchFamily="2" charset="-122"/>
                <a:ea typeface="宋体" panose="02010600030101010101" pitchFamily="2" charset="-122"/>
                <a:cs typeface="Times New Roman" panose="02020603050405020304" pitchFamily="18" charset="0"/>
              </a:rPr>
              <a:t>知识驱动</a:t>
            </a:r>
            <a:endParaRPr lang="en-US" altLang="zh-CN" sz="1600" b="1" kern="100" dirty="0">
              <a:latin typeface="宋体" panose="02010600030101010101" pitchFamily="2" charset="-122"/>
              <a:ea typeface="宋体" panose="02010600030101010101" pitchFamily="2" charset="-122"/>
              <a:cs typeface="Times New Roman" panose="02020603050405020304" pitchFamily="18" charset="0"/>
            </a:endParaRPr>
          </a:p>
          <a:p>
            <a:pPr algn="ctr" hangingPunct="0"/>
            <a:r>
              <a:rPr lang="zh-CN" altLang="en-US" sz="1600" b="1" kern="100" dirty="0">
                <a:latin typeface="宋体" panose="02010600030101010101" pitchFamily="2" charset="-122"/>
                <a:ea typeface="宋体" panose="02010600030101010101" pitchFamily="2" charset="-122"/>
                <a:cs typeface="Times New Roman" panose="02020603050405020304" pitchFamily="18" charset="0"/>
              </a:rPr>
              <a:t>学习方法</a:t>
            </a:r>
            <a:endParaRPr lang="zh-CN" altLang="en-US" sz="1600" spc="100" dirty="0">
              <a:solidFill>
                <a:schemeClr val="accent4">
                  <a:lumMod val="20000"/>
                  <a:lumOff val="80000"/>
                </a:schemeClr>
              </a:solidFill>
              <a:latin typeface="思源黑体 CN Normal" panose="020B0400000000000000" pitchFamily="34" charset="-122"/>
              <a:ea typeface="思源黑体 CN Normal" panose="020B0400000000000000" pitchFamily="34" charset="-122"/>
            </a:endParaRPr>
          </a:p>
        </p:txBody>
      </p:sp>
      <p:sp>
        <p:nvSpPr>
          <p:cNvPr id="55" name="文本框 54"/>
          <p:cNvSpPr txBox="1"/>
          <p:nvPr/>
        </p:nvSpPr>
        <p:spPr>
          <a:xfrm>
            <a:off x="517188" y="6271216"/>
            <a:ext cx="10797126" cy="523220"/>
          </a:xfrm>
          <a:prstGeom prst="rect">
            <a:avLst/>
          </a:prstGeom>
          <a:noFill/>
        </p:spPr>
        <p:txBody>
          <a:bodyPr wrap="square">
            <a:spAutoFit/>
          </a:bodyPr>
          <a:lstStyle/>
          <a:p>
            <a:r>
              <a:rPr lang="en-US" altLang="zh-CN" sz="1400" b="0" i="0" dirty="0">
                <a:solidFill>
                  <a:srgbClr val="333333"/>
                </a:solidFill>
                <a:effectLst/>
                <a:latin typeface="+mn-ea"/>
              </a:rPr>
              <a:t>[3]. R. Sun, N. Cheng, C. Li, F. Chen and W. Chen, "Knowledge-Driven Deep Learning Paradigms for Wireless Network Optimization in 6G," in </a:t>
            </a:r>
            <a:r>
              <a:rPr lang="en-US" altLang="zh-CN" sz="1400" b="0" i="1" dirty="0">
                <a:solidFill>
                  <a:srgbClr val="333333"/>
                </a:solidFill>
                <a:effectLst/>
                <a:latin typeface="+mn-ea"/>
              </a:rPr>
              <a:t>IEEE Network</a:t>
            </a:r>
            <a:r>
              <a:rPr lang="en-US" altLang="zh-CN" sz="1400" b="0" i="0" dirty="0">
                <a:solidFill>
                  <a:srgbClr val="333333"/>
                </a:solidFill>
                <a:effectLst/>
                <a:latin typeface="+mn-ea"/>
              </a:rPr>
              <a:t>, </a:t>
            </a:r>
            <a:r>
              <a:rPr lang="en-US" altLang="zh-CN" sz="1400" b="0" i="0" dirty="0" err="1">
                <a:solidFill>
                  <a:srgbClr val="333333"/>
                </a:solidFill>
                <a:effectLst/>
                <a:latin typeface="+mn-ea"/>
              </a:rPr>
              <a:t>doi</a:t>
            </a:r>
            <a:r>
              <a:rPr lang="en-US" altLang="zh-CN" sz="1400" b="0" i="0" dirty="0">
                <a:solidFill>
                  <a:srgbClr val="333333"/>
                </a:solidFill>
                <a:effectLst/>
                <a:latin typeface="+mn-ea"/>
              </a:rPr>
              <a:t>: 10.1109/MNET.2024.3352257.</a:t>
            </a:r>
            <a:endParaRPr lang="zh-CN" altLang="en-US" sz="1400" dirty="0">
              <a:latin typeface="+mn-ea"/>
            </a:endParaRPr>
          </a:p>
        </p:txBody>
      </p:sp>
      <p:pic>
        <p:nvPicPr>
          <p:cNvPr id="50" name="图片 49"/>
          <p:cNvPicPr>
            <a:picLocks noChangeAspect="1"/>
          </p:cNvPicPr>
          <p:nvPr/>
        </p:nvPicPr>
        <p:blipFill>
          <a:blip r:embed="rId3"/>
          <a:stretch>
            <a:fillRect/>
          </a:stretch>
        </p:blipFill>
        <p:spPr>
          <a:xfrm>
            <a:off x="989178" y="4678036"/>
            <a:ext cx="2983280" cy="1196341"/>
          </a:xfrm>
          <a:prstGeom prst="rect">
            <a:avLst/>
          </a:prstGeom>
          <a:effectLst>
            <a:outerShdw blurRad="63500" sx="102000" sy="102000" algn="ctr" rotWithShape="0">
              <a:prstClr val="black">
                <a:alpha val="40000"/>
              </a:prstClr>
            </a:outerShdw>
          </a:effectLst>
        </p:spPr>
      </p:pic>
      <p:pic>
        <p:nvPicPr>
          <p:cNvPr id="2" name="图片 1"/>
          <p:cNvPicPr>
            <a:picLocks noChangeAspect="1"/>
          </p:cNvPicPr>
          <p:nvPr/>
        </p:nvPicPr>
        <p:blipFill>
          <a:blip r:embed="rId4"/>
          <a:stretch>
            <a:fillRect/>
          </a:stretch>
        </p:blipFill>
        <p:spPr>
          <a:xfrm>
            <a:off x="5150950" y="4663233"/>
            <a:ext cx="1896480" cy="1210941"/>
          </a:xfrm>
          <a:prstGeom prst="rect">
            <a:avLst/>
          </a:prstGeom>
          <a:effectLst>
            <a:outerShdw blurRad="63500" sx="102000" sy="102000" algn="ctr" rotWithShape="0">
              <a:prstClr val="black">
                <a:alpha val="40000"/>
              </a:prstClr>
            </a:outerShdw>
          </a:effectLst>
        </p:spPr>
      </p:pic>
      <p:pic>
        <p:nvPicPr>
          <p:cNvPr id="3" name="图片 2"/>
          <p:cNvPicPr>
            <a:picLocks noChangeAspect="1"/>
          </p:cNvPicPr>
          <p:nvPr/>
        </p:nvPicPr>
        <p:blipFill>
          <a:blip r:embed="rId5"/>
          <a:stretch>
            <a:fillRect/>
          </a:stretch>
        </p:blipFill>
        <p:spPr>
          <a:xfrm>
            <a:off x="8019755" y="4660978"/>
            <a:ext cx="3146522" cy="1212635"/>
          </a:xfrm>
          <a:prstGeom prst="rect">
            <a:avLst/>
          </a:prstGeom>
          <a:effectLst>
            <a:outerShdw blurRad="63500" sx="102000" sy="102000" algn="ctr" rotWithShape="0">
              <a:prstClr val="black">
                <a:alpha val="40000"/>
              </a:prstClr>
            </a:outerShdw>
          </a:effectLst>
        </p:spPr>
      </p:pic>
      <p:sp>
        <p:nvSpPr>
          <p:cNvPr id="4" name="文本框 3"/>
          <p:cNvSpPr txBox="1"/>
          <p:nvPr/>
        </p:nvSpPr>
        <p:spPr>
          <a:xfrm>
            <a:off x="1930489" y="5840740"/>
            <a:ext cx="1347846" cy="381258"/>
          </a:xfrm>
          <a:prstGeom prst="rect">
            <a:avLst/>
          </a:prstGeom>
          <a:noFill/>
        </p:spPr>
        <p:txBody>
          <a:bodyPr wrap="square" rtlCol="0">
            <a:spAutoFit/>
          </a:bodyPr>
          <a:lstStyle/>
          <a:p>
            <a:pPr algn="just" hangingPunct="0">
              <a:lnSpc>
                <a:spcPct val="130000"/>
              </a:lnSpc>
            </a:pPr>
            <a:r>
              <a:rPr lang="zh-CN" altLang="en-US" sz="1600" b="1" spc="100" dirty="0">
                <a:latin typeface="宋体" panose="02010600030101010101" pitchFamily="2" charset="-122"/>
                <a:ea typeface="宋体" panose="02010600030101010101" pitchFamily="2" charset="-122"/>
              </a:rPr>
              <a:t>引入知识库</a:t>
            </a:r>
          </a:p>
        </p:txBody>
      </p:sp>
      <p:sp>
        <p:nvSpPr>
          <p:cNvPr id="53" name="文本框 52"/>
          <p:cNvSpPr txBox="1"/>
          <p:nvPr/>
        </p:nvSpPr>
        <p:spPr>
          <a:xfrm>
            <a:off x="5400091" y="5854974"/>
            <a:ext cx="1580228" cy="367024"/>
          </a:xfrm>
          <a:prstGeom prst="rect">
            <a:avLst/>
          </a:prstGeom>
          <a:noFill/>
        </p:spPr>
        <p:txBody>
          <a:bodyPr wrap="square" rtlCol="0">
            <a:spAutoFit/>
          </a:bodyPr>
          <a:lstStyle/>
          <a:p>
            <a:pPr algn="just" hangingPunct="0">
              <a:lnSpc>
                <a:spcPct val="130000"/>
              </a:lnSpc>
            </a:pPr>
            <a:r>
              <a:rPr lang="zh-CN" altLang="en-US" sz="1600" b="1" spc="100" dirty="0">
                <a:latin typeface="宋体" panose="02010600030101010101" pitchFamily="2" charset="-122"/>
                <a:ea typeface="宋体" panose="02010600030101010101" pitchFamily="2" charset="-122"/>
              </a:rPr>
              <a:t>改变网络结构</a:t>
            </a:r>
          </a:p>
        </p:txBody>
      </p:sp>
      <p:sp>
        <p:nvSpPr>
          <p:cNvPr id="54" name="文本框 53"/>
          <p:cNvSpPr txBox="1"/>
          <p:nvPr/>
        </p:nvSpPr>
        <p:spPr>
          <a:xfrm>
            <a:off x="9170545" y="5854974"/>
            <a:ext cx="1580228" cy="367024"/>
          </a:xfrm>
          <a:prstGeom prst="rect">
            <a:avLst/>
          </a:prstGeom>
          <a:noFill/>
        </p:spPr>
        <p:txBody>
          <a:bodyPr wrap="square" rtlCol="0">
            <a:spAutoFit/>
          </a:bodyPr>
          <a:lstStyle/>
          <a:p>
            <a:pPr algn="just" hangingPunct="0">
              <a:lnSpc>
                <a:spcPct val="130000"/>
              </a:lnSpc>
            </a:pPr>
            <a:r>
              <a:rPr lang="zh-CN" altLang="en-US" sz="1600" b="1" spc="100" dirty="0">
                <a:latin typeface="宋体" panose="02010600030101010101" pitchFamily="2" charset="-122"/>
                <a:ea typeface="宋体" panose="02010600030101010101" pitchFamily="2" charset="-122"/>
              </a:rPr>
              <a:t>深度展开</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ne&quot;,&quot;Name&quot;:&quot;无&quot;,&quot;HeaderHeight&quot;:0.0,&quot;FooterHeight&quot;:0.0,&quot;SideMargin&quot;:0.0,&quot;TopMargin&quot;:0.0,&quot;BottomMargin&quot;:0.0,&quot;IntervalMargin&quot;:0.0,&quot;SettingType&quot;:&quot;System&quot;}"/>
  <p:tag name="COMMONDATA" val="eyJoZGlkIjoiNzdhMTM2MjNkNmIyYmFiZDFjYWNjNjAzZWM2ODFmMGQ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10.81685039370075,&quot;left&quot;:40.53653543307087,&quot;top&quot;:152.32614173228347,&quot;width&quot;:909.848582677165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10.81685039370075,&quot;left&quot;:40.53653543307087,&quot;top&quot;:152.32614173228347,&quot;width&quot;:909.848582677165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10.81685039370075,&quot;left&quot;:40.53653543307087,&quot;top&quot;:152.32614173228347,&quot;width&quot;:909.848582677165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10.81685039370075,&quot;left&quot;:40.53653543307087,&quot;top&quot;:152.32614173228347,&quot;width&quot;:909.848582677165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10.81685039370075,&quot;left&quot;:40.53653543307087,&quot;top&quot;:152.32614173228347,&quot;width&quot;:909.848582677165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10.81685039370075,&quot;left&quot;:40.53653543307087,&quot;top&quot;:152.32614173228347,&quot;width&quot;:909.848582677165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10.81685039370075,&quot;left&quot;:40.53653543307087,&quot;top&quot;:152.32614173228347,&quot;width&quot;:909.848582677165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10.81685039370075,&quot;left&quot;:40.53653543307087,&quot;top&quot;:152.32614173228347,&quot;width&quot;:909.8485826771654}"/>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2c16c022-e6ca-462d-961d-143c8f253859}"/>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10.81685039370075,&quot;left&quot;:40.53653543307087,&quot;top&quot;:152.32614173228347,&quot;width&quot;:909.8485826771654}"/>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10.81685039370075,&quot;left&quot;:40.53653543307087,&quot;top&quot;:152.32614173228347,&quot;width&quot;:909.848582677165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10.81685039370075,&quot;left&quot;:40.53653543307087,&quot;top&quot;:152.32614173228347,&quot;width&quot;:909.848582677165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10.81685039370075,&quot;left&quot;:40.53653543307087,&quot;top&quot;:152.32614173228347,&quot;width&quot;:909.848582677165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10.81685039370075,&quot;left&quot;:40.53653543307087,&quot;top&quot;:152.32614173228347,&quot;width&quot;:909.848582677165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10.81685039370075,&quot;left&quot;:40.53653543307087,&quot;top&quot;:152.32614173228347,&quot;width&quot;:909.848582677165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10.81685039370075,&quot;left&quot;:40.53653543307087,&quot;top&quot;:152.32614173228347,&quot;width&quot;:909.8485826771654}"/>
</p:tagLst>
</file>

<file path=ppt/theme/theme1.xml><?xml version="1.0" encoding="utf-8"?>
<a:theme xmlns:a="http://schemas.openxmlformats.org/drawingml/2006/main" name="Office 主题​​">
  <a:themeElements>
    <a:clrScheme name="西电_红色">
      <a:dk1>
        <a:sysClr val="windowText" lastClr="000000"/>
      </a:dk1>
      <a:lt1>
        <a:sysClr val="window" lastClr="FFFFFF"/>
      </a:lt1>
      <a:dk2>
        <a:srgbClr val="44546A"/>
      </a:dk2>
      <a:lt2>
        <a:srgbClr val="E7E6E6"/>
      </a:lt2>
      <a:accent1>
        <a:srgbClr val="AF2125"/>
      </a:accent1>
      <a:accent2>
        <a:srgbClr val="DC484C"/>
      </a:accent2>
      <a:accent3>
        <a:srgbClr val="EB9597"/>
      </a:accent3>
      <a:accent4>
        <a:srgbClr val="FFF2CC"/>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just" hangingPunct="0">
          <a:lnSpc>
            <a:spcPct val="130000"/>
          </a:lnSpc>
          <a:defRPr sz="1600" spc="100" dirty="0">
            <a:solidFill>
              <a:schemeClr val="accent4">
                <a:lumMod val="20000"/>
                <a:lumOff val="80000"/>
              </a:schemeClr>
            </a:solidFill>
            <a:latin typeface="思源黑体 CN Normal" panose="020B0400000000000000" pitchFamily="34" charset="-122"/>
            <a:ea typeface="思源黑体 CN Normal" panose="020B0400000000000000"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TotalTime>
  <Words>7450</Words>
  <Application>Microsoft Office PowerPoint</Application>
  <PresentationFormat>宽屏</PresentationFormat>
  <Paragraphs>618</Paragraphs>
  <Slides>25</Slides>
  <Notes>25</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1</vt:i4>
      </vt:variant>
      <vt:variant>
        <vt:lpstr>幻灯片标题</vt:lpstr>
      </vt:variant>
      <vt:variant>
        <vt:i4>25</vt:i4>
      </vt:variant>
    </vt:vector>
  </HeadingPairs>
  <TitlesOfParts>
    <vt:vector size="45" baseType="lpstr">
      <vt:lpstr>HelveticaNeue Regular</vt:lpstr>
      <vt:lpstr>PingFang SC</vt:lpstr>
      <vt:lpstr>等线</vt:lpstr>
      <vt:lpstr>等线 Light</vt:lpstr>
      <vt:lpstr>思源黑体 CN Heavy</vt:lpstr>
      <vt:lpstr>思源黑体 CN Medium</vt:lpstr>
      <vt:lpstr>思源黑体 CN Normal</vt:lpstr>
      <vt:lpstr>思源宋体 Heavy</vt:lpstr>
      <vt:lpstr>宋体</vt:lpstr>
      <vt:lpstr>Microsoft YaHei</vt:lpstr>
      <vt:lpstr>Microsoft YaHei</vt:lpstr>
      <vt:lpstr>优设标题黑</vt:lpstr>
      <vt:lpstr>Arial</vt:lpstr>
      <vt:lpstr>Cambria Math</vt:lpstr>
      <vt:lpstr>Noto Sans</vt:lpstr>
      <vt:lpstr>Times New Roman</vt:lpstr>
      <vt:lpstr>Wingdings</vt:lpstr>
      <vt:lpstr>Office 主题​​</vt:lpstr>
      <vt:lpstr>2_OfficePLUS</vt:lpstr>
      <vt:lpstr>Equation</vt:lpstr>
      <vt:lpstr>PowerPoint 演示文稿</vt:lpstr>
      <vt:lpstr>PowerPoint 演示文稿</vt:lpstr>
      <vt:lpstr>PowerPoint 演示文稿</vt:lpstr>
      <vt:lpstr>研究背景与现状 </vt:lpstr>
      <vt:lpstr>研究背景与现状 </vt:lpstr>
      <vt:lpstr>研究背景与现状 </vt:lpstr>
      <vt:lpstr>研究背景与现状 </vt:lpstr>
      <vt:lpstr>研究内容</vt:lpstr>
      <vt:lpstr>研究背景与现状 </vt:lpstr>
      <vt:lpstr>研究背景与现状 </vt:lpstr>
      <vt:lpstr>本研究工作大纲</vt:lpstr>
      <vt:lpstr>PowerPoint 演示文稿</vt:lpstr>
      <vt:lpstr>研究内容</vt:lpstr>
      <vt:lpstr>研究内容</vt:lpstr>
      <vt:lpstr>研究内容</vt:lpstr>
      <vt:lpstr>研究内容</vt:lpstr>
      <vt:lpstr>PowerPoint 演示文稿</vt:lpstr>
      <vt:lpstr>实验仿真</vt:lpstr>
      <vt:lpstr>实验仿真</vt:lpstr>
      <vt:lpstr>实验仿真</vt:lpstr>
      <vt:lpstr>实验仿真</vt:lpstr>
      <vt:lpstr>PowerPoint 演示文稿</vt:lpstr>
      <vt:lpstr>总结与未来进展</vt:lpstr>
      <vt:lpstr>参考文献</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dy</dc:creator>
  <cp:lastModifiedBy>无 名</cp:lastModifiedBy>
  <cp:revision>333</cp:revision>
  <dcterms:created xsi:type="dcterms:W3CDTF">2020-04-17T07:46:00Z</dcterms:created>
  <dcterms:modified xsi:type="dcterms:W3CDTF">2024-03-25T09:31:12Z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2052-12.1.0.16417</vt:lpwstr>
  </property>
  <property fmtid="{D5CDD505-2E9C-101B-9397-08002B2CF9AE}" pid="3" name="ICV">
    <vt:lpwstr>1C4AB691FEDD4337AE4B848E98A1DB46_12</vt:lpwstr>
  </property>
</Properties>
</file>